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267" r:id="rId2"/>
    <p:sldId id="312" r:id="rId3"/>
    <p:sldId id="311" r:id="rId4"/>
    <p:sldId id="309" r:id="rId5"/>
    <p:sldId id="320" r:id="rId6"/>
    <p:sldId id="321" r:id="rId7"/>
    <p:sldId id="322" r:id="rId8"/>
    <p:sldId id="323" r:id="rId9"/>
    <p:sldId id="313" r:id="rId10"/>
    <p:sldId id="301" r:id="rId11"/>
    <p:sldId id="324" r:id="rId12"/>
    <p:sldId id="306" r:id="rId13"/>
    <p:sldId id="259" r:id="rId14"/>
    <p:sldId id="261" r:id="rId15"/>
    <p:sldId id="307" r:id="rId16"/>
    <p:sldId id="325" r:id="rId17"/>
    <p:sldId id="268" r:id="rId18"/>
    <p:sldId id="326" r:id="rId19"/>
    <p:sldId id="290" r:id="rId20"/>
    <p:sldId id="258" r:id="rId21"/>
    <p:sldId id="298" r:id="rId22"/>
    <p:sldId id="318" r:id="rId23"/>
    <p:sldId id="319" r:id="rId24"/>
    <p:sldId id="317" r:id="rId25"/>
    <p:sldId id="314" r:id="rId26"/>
    <p:sldId id="303" r:id="rId27"/>
    <p:sldId id="327" r:id="rId28"/>
    <p:sldId id="276" r:id="rId29"/>
    <p:sldId id="293" r:id="rId30"/>
    <p:sldId id="315" r:id="rId31"/>
    <p:sldId id="328" r:id="rId32"/>
    <p:sldId id="270" r:id="rId33"/>
    <p:sldId id="292" r:id="rId34"/>
    <p:sldId id="285" r:id="rId35"/>
    <p:sldId id="294" r:id="rId36"/>
  </p:sldIdLst>
  <p:sldSz cx="9144000" cy="5143500" type="screen16x9"/>
  <p:notesSz cx="6858000" cy="9144000"/>
  <p:defaultTextStyle>
    <a:defPPr>
      <a:defRPr lang="en-AU"/>
    </a:defPPr>
    <a:lvl1pPr algn="l" rtl="0" fontAlgn="base">
      <a:spcBef>
        <a:spcPct val="0"/>
      </a:spcBef>
      <a:spcAft>
        <a:spcPct val="0"/>
      </a:spcAft>
      <a:defRPr sz="2400" kern="1200">
        <a:solidFill>
          <a:srgbClr val="663300"/>
        </a:solidFill>
        <a:latin typeface="Calibri" pitchFamily="34" charset="0"/>
        <a:ea typeface="+mn-ea"/>
        <a:cs typeface="Arial" charset="0"/>
      </a:defRPr>
    </a:lvl1pPr>
    <a:lvl2pPr marL="457200" algn="l" rtl="0" fontAlgn="base">
      <a:spcBef>
        <a:spcPct val="0"/>
      </a:spcBef>
      <a:spcAft>
        <a:spcPct val="0"/>
      </a:spcAft>
      <a:defRPr sz="2400" kern="1200">
        <a:solidFill>
          <a:srgbClr val="663300"/>
        </a:solidFill>
        <a:latin typeface="Calibri" pitchFamily="34" charset="0"/>
        <a:ea typeface="+mn-ea"/>
        <a:cs typeface="Arial" charset="0"/>
      </a:defRPr>
    </a:lvl2pPr>
    <a:lvl3pPr marL="914400" algn="l" rtl="0" fontAlgn="base">
      <a:spcBef>
        <a:spcPct val="0"/>
      </a:spcBef>
      <a:spcAft>
        <a:spcPct val="0"/>
      </a:spcAft>
      <a:defRPr sz="2400" kern="1200">
        <a:solidFill>
          <a:srgbClr val="663300"/>
        </a:solidFill>
        <a:latin typeface="Calibri" pitchFamily="34" charset="0"/>
        <a:ea typeface="+mn-ea"/>
        <a:cs typeface="Arial" charset="0"/>
      </a:defRPr>
    </a:lvl3pPr>
    <a:lvl4pPr marL="1371600" algn="l" rtl="0" fontAlgn="base">
      <a:spcBef>
        <a:spcPct val="0"/>
      </a:spcBef>
      <a:spcAft>
        <a:spcPct val="0"/>
      </a:spcAft>
      <a:defRPr sz="2400" kern="1200">
        <a:solidFill>
          <a:srgbClr val="663300"/>
        </a:solidFill>
        <a:latin typeface="Calibri" pitchFamily="34" charset="0"/>
        <a:ea typeface="+mn-ea"/>
        <a:cs typeface="Arial" charset="0"/>
      </a:defRPr>
    </a:lvl4pPr>
    <a:lvl5pPr marL="1828800" algn="l" rtl="0" fontAlgn="base">
      <a:spcBef>
        <a:spcPct val="0"/>
      </a:spcBef>
      <a:spcAft>
        <a:spcPct val="0"/>
      </a:spcAft>
      <a:defRPr sz="2400" kern="1200">
        <a:solidFill>
          <a:srgbClr val="663300"/>
        </a:solidFill>
        <a:latin typeface="Calibri" pitchFamily="34" charset="0"/>
        <a:ea typeface="+mn-ea"/>
        <a:cs typeface="Arial" charset="0"/>
      </a:defRPr>
    </a:lvl5pPr>
    <a:lvl6pPr marL="2286000" algn="l" defTabSz="914400" rtl="0" eaLnBrk="1" latinLnBrk="0" hangingPunct="1">
      <a:defRPr sz="2400" kern="1200">
        <a:solidFill>
          <a:srgbClr val="663300"/>
        </a:solidFill>
        <a:latin typeface="Calibri" pitchFamily="34" charset="0"/>
        <a:ea typeface="+mn-ea"/>
        <a:cs typeface="Arial" charset="0"/>
      </a:defRPr>
    </a:lvl6pPr>
    <a:lvl7pPr marL="2743200" algn="l" defTabSz="914400" rtl="0" eaLnBrk="1" latinLnBrk="0" hangingPunct="1">
      <a:defRPr sz="2400" kern="1200">
        <a:solidFill>
          <a:srgbClr val="663300"/>
        </a:solidFill>
        <a:latin typeface="Calibri" pitchFamily="34" charset="0"/>
        <a:ea typeface="+mn-ea"/>
        <a:cs typeface="Arial" charset="0"/>
      </a:defRPr>
    </a:lvl7pPr>
    <a:lvl8pPr marL="3200400" algn="l" defTabSz="914400" rtl="0" eaLnBrk="1" latinLnBrk="0" hangingPunct="1">
      <a:defRPr sz="2400" kern="1200">
        <a:solidFill>
          <a:srgbClr val="663300"/>
        </a:solidFill>
        <a:latin typeface="Calibri" pitchFamily="34" charset="0"/>
        <a:ea typeface="+mn-ea"/>
        <a:cs typeface="Arial" charset="0"/>
      </a:defRPr>
    </a:lvl8pPr>
    <a:lvl9pPr marL="3657600" algn="l" defTabSz="914400" rtl="0" eaLnBrk="1" latinLnBrk="0" hangingPunct="1">
      <a:defRPr sz="2400" kern="1200">
        <a:solidFill>
          <a:srgbClr val="663300"/>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AF620D"/>
    <a:srgbClr val="8F500B"/>
    <a:srgbClr val="99550B"/>
    <a:srgbClr val="E17E11"/>
    <a:srgbClr val="B2640E"/>
    <a:srgbClr val="C76F0F"/>
    <a:srgbClr val="CA5914"/>
    <a:srgbClr val="CCEC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182" autoAdjust="0"/>
    <p:restoredTop sz="34813" autoAdjust="0"/>
  </p:normalViewPr>
  <p:slideViewPr>
    <p:cSldViewPr>
      <p:cViewPr>
        <p:scale>
          <a:sx n="50" d="100"/>
          <a:sy n="50" d="100"/>
        </p:scale>
        <p:origin x="-2580" y="-165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5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AU"/>
          </a:p>
        </p:txBody>
      </p:sp>
      <p:sp>
        <p:nvSpPr>
          <p:cNvPr id="415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AU"/>
          </a:p>
        </p:txBody>
      </p:sp>
      <p:sp>
        <p:nvSpPr>
          <p:cNvPr id="415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AU"/>
          </a:p>
        </p:txBody>
      </p:sp>
      <p:sp>
        <p:nvSpPr>
          <p:cNvPr id="415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fld id="{24BC1FCF-2BDF-4032-B5D5-7E68247F69E9}" type="slidenum">
              <a:rPr lang="en-AU"/>
              <a:pPr>
                <a:defRPr/>
              </a:pPr>
              <a:t>‹#›</a:t>
            </a:fld>
            <a:endParaRPr lang="en-AU"/>
          </a:p>
        </p:txBody>
      </p:sp>
    </p:spTree>
    <p:extLst>
      <p:ext uri="{BB962C8B-B14F-4D97-AF65-F5344CB8AC3E}">
        <p14:creationId xmlns:p14="http://schemas.microsoft.com/office/powerpoint/2010/main" xmlns="" val="239257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US"/>
          </a:p>
        </p:txBody>
      </p:sp>
      <p:sp>
        <p:nvSpPr>
          <p:cNvPr id="115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latin typeface="Arial" charset="0"/>
                <a:cs typeface="+mn-cs"/>
              </a:defRPr>
            </a:lvl1pPr>
          </a:lstStyle>
          <a:p>
            <a:pPr>
              <a:defRPr/>
            </a:pPr>
            <a:endParaRPr lang="en-US"/>
          </a:p>
        </p:txBody>
      </p:sp>
      <p:sp>
        <p:nvSpPr>
          <p:cNvPr id="115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cs typeface="+mn-cs"/>
              </a:defRPr>
            </a:lvl1pPr>
          </a:lstStyle>
          <a:p>
            <a:pPr>
              <a:defRPr/>
            </a:pPr>
            <a:fld id="{2B23A72C-35DC-40AA-A508-981B1DD47752}" type="slidenum">
              <a:rPr lang="en-US"/>
              <a:pPr>
                <a:defRPr/>
              </a:pPr>
              <a:t>‹#›</a:t>
            </a:fld>
            <a:endParaRPr lang="en-US"/>
          </a:p>
        </p:txBody>
      </p:sp>
    </p:spTree>
    <p:extLst>
      <p:ext uri="{BB962C8B-B14F-4D97-AF65-F5344CB8AC3E}">
        <p14:creationId xmlns:p14="http://schemas.microsoft.com/office/powerpoint/2010/main" xmlns="" val="619537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 Slide 1</a:t>
            </a:r>
          </a:p>
          <a:p>
            <a:r>
              <a:rPr lang="en-AU"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b="1" kern="1200" dirty="0" smtClean="0">
                <a:solidFill>
                  <a:schemeClr val="tx1"/>
                </a:solidFill>
                <a:effectLst/>
                <a:latin typeface="Arial" charset="0"/>
                <a:ea typeface="+mn-ea"/>
                <a:cs typeface="+mn-cs"/>
              </a:rPr>
              <a:t>Dyslexia, Behavioural Problems and Depression</a:t>
            </a:r>
            <a:endParaRPr lang="en-AU" sz="1200" kern="1200" dirty="0" smtClean="0">
              <a:solidFill>
                <a:schemeClr val="tx1"/>
              </a:solidFill>
              <a:effectLst/>
              <a:latin typeface="Arial" charset="0"/>
              <a:ea typeface="+mn-ea"/>
              <a:cs typeface="+mn-cs"/>
            </a:endParaRPr>
          </a:p>
          <a:p>
            <a:r>
              <a:rPr lang="en-AU" sz="1200" b="1"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b="1" i="1" kern="1200" dirty="0" smtClean="0">
                <a:solidFill>
                  <a:schemeClr val="tx1"/>
                </a:solidFill>
                <a:effectLst/>
                <a:latin typeface="Arial" charset="0"/>
                <a:ea typeface="+mn-ea"/>
                <a:cs typeface="+mn-cs"/>
              </a:rPr>
              <a:t>Mark Le </a:t>
            </a:r>
            <a:r>
              <a:rPr lang="en-AU" sz="1200" b="1" i="1" kern="1200" dirty="0" err="1" smtClean="0">
                <a:solidFill>
                  <a:schemeClr val="tx1"/>
                </a:solidFill>
                <a:effectLst/>
                <a:latin typeface="Arial" charset="0"/>
                <a:ea typeface="+mn-ea"/>
                <a:cs typeface="+mn-cs"/>
              </a:rPr>
              <a:t>Messurier</a:t>
            </a:r>
            <a:r>
              <a:rPr lang="en-AU" sz="1200" b="1" i="1" kern="1200" dirty="0" smtClean="0">
                <a:solidFill>
                  <a:schemeClr val="tx1"/>
                </a:solidFill>
                <a:effectLst/>
                <a:latin typeface="Arial" charset="0"/>
                <a:ea typeface="+mn-ea"/>
                <a:cs typeface="+mn-cs"/>
              </a:rPr>
              <a:t> for GENERATION NEXT</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Understanding the unique health and wellbeing challenges facing our young people and how they can be met</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a:t>
            </a:fld>
            <a:endParaRPr lang="en-US"/>
          </a:p>
        </p:txBody>
      </p:sp>
    </p:spTree>
    <p:extLst>
      <p:ext uri="{BB962C8B-B14F-4D97-AF65-F5344CB8AC3E}">
        <p14:creationId xmlns:p14="http://schemas.microsoft.com/office/powerpoint/2010/main" xmlns="" val="10715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charset="0"/>
                <a:ea typeface="+mn-ea"/>
                <a:cs typeface="+mn-cs"/>
              </a:rPr>
              <a:t>Slide 10</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do you need to look out for when it comes to dyslexia, or ‘Dyslexic like’ learning difficulties?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First up, think about the individual’s capacity to cope with this?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Then think about the family’s ability to cope, because they will have a lot to deal with no matter how well things unfold.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Years ago Adler and </a:t>
            </a:r>
            <a:r>
              <a:rPr lang="en-AU" sz="1200" kern="1200" dirty="0" err="1" smtClean="0">
                <a:solidFill>
                  <a:schemeClr val="tx1"/>
                </a:solidFill>
                <a:effectLst/>
                <a:latin typeface="Arial" charset="0"/>
                <a:ea typeface="+mn-ea"/>
                <a:cs typeface="+mn-cs"/>
              </a:rPr>
              <a:t>Dreikers</a:t>
            </a:r>
            <a:r>
              <a:rPr lang="en-AU" sz="1200" kern="1200" dirty="0" smtClean="0">
                <a:solidFill>
                  <a:schemeClr val="tx1"/>
                </a:solidFill>
                <a:effectLst/>
                <a:latin typeface="Arial" charset="0"/>
                <a:ea typeface="+mn-ea"/>
                <a:cs typeface="+mn-cs"/>
              </a:rPr>
              <a:t> taught us that, when one goal does not deliver the social status a child seeks, they climb – the ladder for social recognition - rung by rung, until their faulty logic allows them to believe they’ve reached a status worthy of them.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Yes, each rung of the ladder represents a deeper level of discouragement for children and teens – TIM REACHED THE TOP OF THE LADDER – he felt so inadequate, so shamed and so humiliated he could only see one solution, and it was dreadful.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b="1" kern="1200" dirty="0" smtClean="0">
              <a:solidFill>
                <a:schemeClr val="tx1"/>
              </a:solidFill>
              <a:effectLst/>
              <a:latin typeface="Arial" charset="0"/>
              <a:ea typeface="+mn-ea"/>
              <a:cs typeface="+mn-cs"/>
            </a:endParaRPr>
          </a:p>
          <a:p>
            <a:r>
              <a:rPr lang="en-AU" sz="1200" b="1" kern="1200" dirty="0" smtClean="0">
                <a:solidFill>
                  <a:schemeClr val="tx1"/>
                </a:solidFill>
                <a:effectLst/>
                <a:latin typeface="Arial" charset="0"/>
                <a:ea typeface="+mn-ea"/>
                <a:cs typeface="+mn-cs"/>
              </a:rPr>
              <a:t> </a:t>
            </a:r>
          </a:p>
          <a:p>
            <a:endParaRPr lang="en-AU" b="1" baseline="0" dirty="0" smtClean="0"/>
          </a:p>
          <a:p>
            <a:endParaRPr lang="en-AU" dirty="0"/>
          </a:p>
        </p:txBody>
      </p:sp>
      <p:sp>
        <p:nvSpPr>
          <p:cNvPr id="4" name="Slide Number Placeholder 3"/>
          <p:cNvSpPr>
            <a:spLocks noGrp="1"/>
          </p:cNvSpPr>
          <p:nvPr>
            <p:ph type="sldNum" sz="quarter" idx="10"/>
          </p:nvPr>
        </p:nvSpPr>
        <p:spPr/>
        <p:txBody>
          <a:bodyPr/>
          <a:lstStyle/>
          <a:p>
            <a:fld id="{AABC93EB-3D40-4939-9A41-81C58A3708E5}"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charset="0"/>
                <a:ea typeface="+mn-ea"/>
                <a:cs typeface="+mn-cs"/>
              </a:rPr>
              <a:t>Slide 11</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 is only when we help kids to meet their needs that we permit them to hop off this ladder of discouragement.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This is our call to duty and where our work lies, and the mission of this presentation.</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Literacy under-achievement has high social and economic cost in terms of health and crime. </a:t>
            </a:r>
          </a:p>
          <a:p>
            <a:r>
              <a:rPr lang="en-AU" sz="1200" kern="1200" dirty="0" smtClean="0">
                <a:solidFill>
                  <a:schemeClr val="tx1"/>
                </a:solidFill>
                <a:effectLst/>
                <a:latin typeface="Arial" charset="0"/>
                <a:ea typeface="+mn-ea"/>
                <a:cs typeface="+mn-cs"/>
              </a:rPr>
              <a:t>The evidence shows an overlap between under-achievement in literacy (especially in reading) poor behaviour, poor health and wellbeing and propensity towards crime.</a:t>
            </a:r>
          </a:p>
          <a:p>
            <a:r>
              <a:rPr lang="en-AU" sz="1200"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http://research.acer.edu.au/cgi/viewcontent.cgi?filename=2&amp;article=1004&amp;context=tll_misc&amp;type=additional</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b="1" kern="1200" dirty="0" smtClean="0">
              <a:solidFill>
                <a:schemeClr val="tx1"/>
              </a:solidFill>
              <a:effectLst/>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AABC93EB-3D40-4939-9A41-81C58A3708E5}"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12</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Yes, the Prime Minister recently announced a </a:t>
            </a:r>
            <a:r>
              <a:rPr lang="en-AU" sz="1200" b="1" i="1" kern="1200" dirty="0" smtClean="0">
                <a:solidFill>
                  <a:schemeClr val="tx1"/>
                </a:solidFill>
                <a:effectLst/>
                <a:latin typeface="Arial" charset="0"/>
                <a:ea typeface="+mn-ea"/>
                <a:cs typeface="+mn-cs"/>
              </a:rPr>
              <a:t>National reading blitz for all young Australians</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Hooray! This in itself is a start, although not before time!</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But, what we really need is a genuine paradigm shift that includes</a:t>
            </a:r>
            <a:r>
              <a:rPr lang="en-AU" sz="1200" kern="1200" dirty="0" smtClean="0">
                <a:solidFill>
                  <a:schemeClr val="tx1"/>
                </a:solidFill>
                <a:effectLst/>
                <a:latin typeface="Arial" charset="0"/>
                <a:ea typeface="+mn-ea"/>
                <a:cs typeface="+mn-cs"/>
              </a:rPr>
              <a:t>;</a:t>
            </a:r>
          </a:p>
          <a:p>
            <a:pPr lvl="0"/>
            <a:r>
              <a:rPr lang="en-AU" sz="1200" kern="1200" dirty="0" smtClean="0">
                <a:solidFill>
                  <a:schemeClr val="tx1"/>
                </a:solidFill>
                <a:effectLst/>
                <a:latin typeface="Arial" charset="0"/>
                <a:ea typeface="+mn-ea"/>
                <a:cs typeface="+mn-cs"/>
              </a:rPr>
              <a:t>Direct, continuous, mandatory training for teachers so every teacher can identify students with reading difficulties</a:t>
            </a:r>
          </a:p>
          <a:p>
            <a:pPr lvl="0"/>
            <a:r>
              <a:rPr lang="en-AU" sz="1200" kern="1200" dirty="0" smtClean="0">
                <a:solidFill>
                  <a:schemeClr val="tx1"/>
                </a:solidFill>
                <a:effectLst/>
                <a:latin typeface="Arial" charset="0"/>
                <a:ea typeface="+mn-ea"/>
                <a:cs typeface="+mn-cs"/>
              </a:rPr>
              <a:t>Direct, continuous, mandatory training for teachers so every teacher knows how-to teach reading</a:t>
            </a:r>
          </a:p>
          <a:p>
            <a:pPr lvl="0"/>
            <a:r>
              <a:rPr lang="en-AU" sz="1200" kern="1200" dirty="0" smtClean="0">
                <a:solidFill>
                  <a:schemeClr val="tx1"/>
                </a:solidFill>
                <a:effectLst/>
                <a:latin typeface="Arial" charset="0"/>
                <a:ea typeface="+mn-ea"/>
                <a:cs typeface="+mn-cs"/>
              </a:rPr>
              <a:t>Direct, continuous, mandatory training for teachers so every teacher knows what the research says and how to respond to it appropriately – we have to STOP failing to respond to the research - the right methods empowers every student. </a:t>
            </a:r>
          </a:p>
          <a:p>
            <a:pPr lvl="0"/>
            <a:r>
              <a:rPr lang="en-AU" sz="1200" kern="1200" dirty="0" smtClean="0">
                <a:solidFill>
                  <a:schemeClr val="tx1"/>
                </a:solidFill>
                <a:effectLst/>
                <a:latin typeface="Arial" charset="0"/>
                <a:ea typeface="+mn-ea"/>
                <a:cs typeface="+mn-cs"/>
              </a:rPr>
              <a:t>For too long too many educators have persisted arguing over whether a ‘whole word approach’ to reading is better than a phonics-based approach.</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what does the RESEARCH tell us about this silly and dangerous argument? </a:t>
            </a:r>
          </a:p>
          <a:p>
            <a:r>
              <a:rPr lang="en-AU" sz="1200" kern="1200" dirty="0" smtClean="0">
                <a:solidFill>
                  <a:schemeClr val="tx1"/>
                </a:solidFill>
                <a:effectLst/>
                <a:latin typeface="Arial" charset="0"/>
                <a:ea typeface="+mn-ea"/>
                <a:cs typeface="+mn-cs"/>
              </a:rPr>
              <a:t>It tells us that the ‘whole word’ approach is our end goal for everyone. That’s the objective! But, it informs us that phonics is a necessary synthetic aid to help kids make sense of a complicated irregular and ridiculous language.</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We also need a paradigm shift that turns every teacher into a ‘whistle-blower’ on kids </a:t>
            </a:r>
            <a:r>
              <a:rPr lang="en-AU" sz="1200" kern="1200" dirty="0" smtClean="0">
                <a:solidFill>
                  <a:schemeClr val="tx1"/>
                </a:solidFill>
                <a:effectLst/>
                <a:latin typeface="Arial" charset="0"/>
                <a:ea typeface="+mn-ea"/>
                <a:cs typeface="+mn-cs"/>
              </a:rPr>
              <a:t>that are having trouble acquiring their reading skills – especially in the early years.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Let’s do away with educators saying to parents;</a:t>
            </a:r>
          </a:p>
          <a:p>
            <a:r>
              <a:rPr lang="en-AU" sz="1200" kern="1200" dirty="0" smtClean="0">
                <a:solidFill>
                  <a:schemeClr val="tx1"/>
                </a:solidFill>
                <a:effectLst/>
                <a:latin typeface="Arial" charset="0"/>
                <a:ea typeface="+mn-ea"/>
                <a:cs typeface="+mn-cs"/>
              </a:rPr>
              <a:t>“Don’t worry, his reading will come together.”</a:t>
            </a:r>
          </a:p>
          <a:p>
            <a:r>
              <a:rPr lang="en-AU" sz="1200" kern="1200" dirty="0" smtClean="0">
                <a:solidFill>
                  <a:schemeClr val="tx1"/>
                </a:solidFill>
                <a:effectLst/>
                <a:latin typeface="Arial" charset="0"/>
                <a:ea typeface="+mn-ea"/>
                <a:cs typeface="+mn-cs"/>
              </a:rPr>
              <a:t>“It’s alright, boys take longer to read.”</a:t>
            </a:r>
          </a:p>
          <a:p>
            <a:r>
              <a:rPr lang="en-AU" sz="1200" kern="1200" dirty="0" smtClean="0">
                <a:solidFill>
                  <a:schemeClr val="tx1"/>
                </a:solidFill>
                <a:effectLst/>
                <a:latin typeface="Arial" charset="0"/>
                <a:ea typeface="+mn-ea"/>
                <a:cs typeface="+mn-cs"/>
              </a:rPr>
              <a:t>“Let him read at his own level”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When kids are struggling to read it is not alright.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At that point we need to assume that they’re in trouble. We must assume they are dyslexic and give them ongoing, sequenced instruction, just like we’d provide to a formally diagnosed child.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12</a:t>
            </a:fld>
            <a:endParaRPr lang="en-US"/>
          </a:p>
        </p:txBody>
      </p:sp>
    </p:spTree>
    <p:extLst>
      <p:ext uri="{BB962C8B-B14F-4D97-AF65-F5344CB8AC3E}">
        <p14:creationId xmlns:p14="http://schemas.microsoft.com/office/powerpoint/2010/main" xmlns="" val="308929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13</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Specific Learning Disability is a broad umbrella term.</a:t>
            </a:r>
          </a:p>
          <a:p>
            <a:r>
              <a:rPr lang="en-AU" sz="1200" kern="1200" dirty="0" smtClean="0">
                <a:solidFill>
                  <a:schemeClr val="tx1"/>
                </a:solidFill>
                <a:effectLst/>
                <a:latin typeface="Arial" charset="0"/>
                <a:ea typeface="+mn-ea"/>
                <a:cs typeface="+mn-cs"/>
              </a:rPr>
              <a:t>It attempts to explain why a person can do relatively well (even really well because they can be gifted) in some areas of learning, but encounter unexpected and particular problems in other areas.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Best estimates tell us that about </a:t>
            </a:r>
            <a:r>
              <a:rPr lang="en-AU" sz="1200" u="sng" kern="1200" dirty="0" smtClean="0">
                <a:solidFill>
                  <a:schemeClr val="tx1"/>
                </a:solidFill>
                <a:effectLst/>
                <a:latin typeface="Arial" charset="0"/>
                <a:ea typeface="+mn-ea"/>
                <a:cs typeface="+mn-cs"/>
              </a:rPr>
              <a:t>25% of the population </a:t>
            </a:r>
            <a:r>
              <a:rPr lang="en-AU" sz="1200" kern="1200" dirty="0" smtClean="0">
                <a:solidFill>
                  <a:schemeClr val="tx1"/>
                </a:solidFill>
                <a:effectLst/>
                <a:latin typeface="Arial" charset="0"/>
                <a:ea typeface="+mn-ea"/>
                <a:cs typeface="+mn-cs"/>
              </a:rPr>
              <a:t>are affected by some form of </a:t>
            </a:r>
            <a:r>
              <a:rPr lang="en-AU" sz="1200" u="sng" kern="1200" dirty="0" smtClean="0">
                <a:solidFill>
                  <a:schemeClr val="tx1"/>
                </a:solidFill>
                <a:effectLst/>
                <a:latin typeface="Arial" charset="0"/>
                <a:ea typeface="+mn-ea"/>
                <a:cs typeface="+mn-cs"/>
              </a:rPr>
              <a:t>language-based learning difficulty</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 think </a:t>
            </a:r>
            <a:r>
              <a:rPr lang="en-AU" sz="1200" u="sng" kern="1200" dirty="0" smtClean="0">
                <a:solidFill>
                  <a:schemeClr val="tx1"/>
                </a:solidFill>
                <a:effectLst/>
                <a:latin typeface="Arial" charset="0"/>
                <a:ea typeface="+mn-ea"/>
                <a:cs typeface="+mn-cs"/>
              </a:rPr>
              <a:t>SLD’s probably account for about 15%. But, we’re likely to be underdiagnosing by about 8%</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Dyslexia affects about 10% of the population </a:t>
            </a:r>
            <a:r>
              <a:rPr lang="en-AU" sz="1200" kern="1200" dirty="0" smtClean="0">
                <a:solidFill>
                  <a:schemeClr val="tx1"/>
                </a:solidFill>
                <a:effectLst/>
                <a:latin typeface="Arial" charset="0"/>
                <a:ea typeface="+mn-ea"/>
                <a:cs typeface="+mn-cs"/>
              </a:rPr>
              <a:t>.That's 3 kids in every class room.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About 4% of the population are severely dyslexic.</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It is inherited</a:t>
            </a:r>
            <a:r>
              <a:rPr lang="en-AU" sz="1200" kern="1200" dirty="0" smtClean="0">
                <a:solidFill>
                  <a:schemeClr val="tx1"/>
                </a:solidFill>
                <a:effectLst/>
                <a:latin typeface="Arial" charset="0"/>
                <a:ea typeface="+mn-ea"/>
                <a:cs typeface="+mn-cs"/>
              </a:rPr>
              <a:t> - 6 genes have now been linked to the disability.</a:t>
            </a:r>
          </a:p>
          <a:p>
            <a:r>
              <a:rPr lang="en-AU" sz="1200" kern="1200" dirty="0" smtClean="0">
                <a:solidFill>
                  <a:schemeClr val="tx1"/>
                </a:solidFill>
                <a:effectLst/>
                <a:latin typeface="Arial" charset="0"/>
                <a:ea typeface="+mn-ea"/>
                <a:cs typeface="+mn-cs"/>
              </a:rPr>
              <a:t>It affects the way an individual processes information and language, and is on a sliding scale of severity.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Dyslexics may also have issues with planning, organisation, co-ordination and handwriting. In combination, their listening comprehension may be affected, especially when under pressure.</a:t>
            </a:r>
          </a:p>
          <a:p>
            <a:r>
              <a:rPr lang="en-AU" sz="1200" kern="1200" dirty="0" smtClean="0">
                <a:solidFill>
                  <a:schemeClr val="tx1"/>
                </a:solidFill>
                <a:effectLst/>
                <a:latin typeface="Arial" charset="0"/>
                <a:ea typeface="+mn-ea"/>
                <a:cs typeface="+mn-cs"/>
              </a:rPr>
              <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Interestingly, SLD’s have really only 'existed' since we’ve have had to learn to read, write and do maths.</a:t>
            </a:r>
          </a:p>
          <a:p>
            <a:r>
              <a:rPr lang="en-AU" sz="1200" kern="1200" dirty="0" smtClean="0">
                <a:solidFill>
                  <a:schemeClr val="tx1"/>
                </a:solidFill>
                <a:effectLst/>
                <a:latin typeface="Arial" charset="0"/>
                <a:ea typeface="+mn-ea"/>
                <a:cs typeface="+mn-cs"/>
              </a:rPr>
              <a:t>They became evident after some bright spark introduced the dictionary, and called for standardised spelling. We’ve got a scapegoat – apparently we can blame Samuel Johnson who created the first dictionary in 1755.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13</a:t>
            </a:fld>
            <a:endParaRPr lang="en-US"/>
          </a:p>
        </p:txBody>
      </p:sp>
    </p:spTree>
    <p:extLst>
      <p:ext uri="{BB962C8B-B14F-4D97-AF65-F5344CB8AC3E}">
        <p14:creationId xmlns:p14="http://schemas.microsoft.com/office/powerpoint/2010/main" xmlns="" val="36441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charset="0"/>
                <a:ea typeface="+mn-ea"/>
                <a:cs typeface="+mn-cs"/>
              </a:rPr>
              <a:t>Slide 14</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image on the screen summarizes what’s usually termed ‘the dyslexic impairments’.</a:t>
            </a:r>
          </a:p>
          <a:p>
            <a:r>
              <a:rPr lang="en-AU" sz="1200" kern="1200" dirty="0" smtClean="0">
                <a:solidFill>
                  <a:schemeClr val="tx1"/>
                </a:solidFill>
                <a:effectLst/>
                <a:latin typeface="Arial" charset="0"/>
                <a:ea typeface="+mn-ea"/>
                <a:cs typeface="+mn-cs"/>
              </a:rPr>
              <a:t>I’d prefer for you to see them as ‘ a window into a dyslexic’s learning preference.’</a:t>
            </a:r>
          </a:p>
          <a:p>
            <a:r>
              <a:rPr lang="en-AU" sz="1200" kern="1200" dirty="0" smtClean="0">
                <a:solidFill>
                  <a:schemeClr val="tx1"/>
                </a:solidFill>
                <a:effectLst/>
                <a:latin typeface="Arial" charset="0"/>
                <a:ea typeface="+mn-ea"/>
                <a:cs typeface="+mn-cs"/>
              </a:rPr>
              <a:t>Once you get this you get how a dyslexic learns.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are the markers or indicators that a child may have dyslexia?</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Early on kids have difficulties </a:t>
            </a:r>
            <a:r>
              <a:rPr lang="en-AU" sz="1200" u="sng" kern="1200" dirty="0" smtClean="0">
                <a:solidFill>
                  <a:schemeClr val="tx1"/>
                </a:solidFill>
                <a:effectLst/>
                <a:latin typeface="Arial" charset="0"/>
                <a:ea typeface="+mn-ea"/>
                <a:cs typeface="+mn-cs"/>
              </a:rPr>
              <a:t>pronouncing longer words</a:t>
            </a:r>
            <a:r>
              <a:rPr lang="en-AU" sz="1200" kern="1200" dirty="0" smtClean="0">
                <a:solidFill>
                  <a:schemeClr val="tx1"/>
                </a:solidFill>
                <a:effectLst/>
                <a:latin typeface="Arial" charset="0"/>
                <a:ea typeface="+mn-ea"/>
                <a:cs typeface="+mn-cs"/>
              </a:rPr>
              <a:t>, and finding </a:t>
            </a:r>
            <a:r>
              <a:rPr lang="en-AU" sz="1200" u="sng" kern="1200" dirty="0" smtClean="0">
                <a:solidFill>
                  <a:schemeClr val="tx1"/>
                </a:solidFill>
                <a:effectLst/>
                <a:latin typeface="Arial" charset="0"/>
                <a:ea typeface="+mn-ea"/>
                <a:cs typeface="+mn-cs"/>
              </a:rPr>
              <a:t>the right word</a:t>
            </a:r>
            <a:r>
              <a:rPr lang="en-AU" sz="1200" kern="1200" dirty="0" smtClean="0">
                <a:solidFill>
                  <a:schemeClr val="tx1"/>
                </a:solidFill>
                <a:effectLst/>
                <a:latin typeface="Arial" charset="0"/>
                <a:ea typeface="+mn-ea"/>
                <a:cs typeface="+mn-cs"/>
              </a:rPr>
              <a:t>. At first it may seem cute! They are may also have word finding difficulties.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Early on, good teachers notice difficulties in their </a:t>
            </a:r>
            <a:r>
              <a:rPr lang="en-AU" sz="1200" u="sng" kern="1200" dirty="0" smtClean="0">
                <a:solidFill>
                  <a:schemeClr val="tx1"/>
                </a:solidFill>
                <a:effectLst/>
                <a:latin typeface="Arial" charset="0"/>
                <a:ea typeface="+mn-ea"/>
                <a:cs typeface="+mn-cs"/>
              </a:rPr>
              <a:t>ability to acquire basic reading, writing and spelling skills</a:t>
            </a:r>
            <a:r>
              <a:rPr lang="en-AU" sz="1200" kern="1200" dirty="0" smtClean="0">
                <a:solidFill>
                  <a:schemeClr val="tx1"/>
                </a:solidFill>
                <a:effectLst/>
                <a:latin typeface="Arial" charset="0"/>
                <a:ea typeface="+mn-ea"/>
                <a:cs typeface="+mn-cs"/>
              </a:rPr>
              <a:t>. The </a:t>
            </a:r>
            <a:r>
              <a:rPr lang="en-AU" sz="1200" u="sng" kern="1200" dirty="0" smtClean="0">
                <a:solidFill>
                  <a:schemeClr val="tx1"/>
                </a:solidFill>
                <a:effectLst/>
                <a:latin typeface="Arial" charset="0"/>
                <a:ea typeface="+mn-ea"/>
                <a:cs typeface="+mn-cs"/>
              </a:rPr>
              <a:t>link between sounds and letters</a:t>
            </a:r>
            <a:r>
              <a:rPr lang="en-AU" sz="1200" kern="1200" dirty="0" smtClean="0">
                <a:solidFill>
                  <a:schemeClr val="tx1"/>
                </a:solidFill>
                <a:effectLst/>
                <a:latin typeface="Arial" charset="0"/>
                <a:ea typeface="+mn-ea"/>
                <a:cs typeface="+mn-cs"/>
              </a:rPr>
              <a:t> do not develop as it does for others. </a:t>
            </a:r>
          </a:p>
          <a:p>
            <a:r>
              <a:rPr lang="en-AU" sz="1200" kern="1200" dirty="0" smtClean="0">
                <a:solidFill>
                  <a:schemeClr val="tx1"/>
                </a:solidFill>
                <a:effectLst/>
                <a:latin typeface="Arial" charset="0"/>
                <a:ea typeface="+mn-ea"/>
                <a:cs typeface="+mn-cs"/>
              </a:rPr>
              <a:t>Their reading lacks </a:t>
            </a:r>
            <a:r>
              <a:rPr lang="en-AU" sz="1200" u="sng" kern="1200" dirty="0" smtClean="0">
                <a:solidFill>
                  <a:schemeClr val="tx1"/>
                </a:solidFill>
                <a:effectLst/>
                <a:latin typeface="Arial" charset="0"/>
                <a:ea typeface="+mn-ea"/>
                <a:cs typeface="+mn-cs"/>
              </a:rPr>
              <a:t>fluency and speed</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a:t>
            </a:r>
            <a:r>
              <a:rPr lang="en-AU" sz="1200" u="sng" kern="1200" dirty="0" smtClean="0">
                <a:solidFill>
                  <a:schemeClr val="tx1"/>
                </a:solidFill>
                <a:effectLst/>
                <a:latin typeface="Arial" charset="0"/>
                <a:ea typeface="+mn-ea"/>
                <a:cs typeface="+mn-cs"/>
              </a:rPr>
              <a:t>trip over small common words</a:t>
            </a:r>
            <a:r>
              <a:rPr lang="en-AU" sz="1200" kern="1200" dirty="0" smtClean="0">
                <a:solidFill>
                  <a:schemeClr val="tx1"/>
                </a:solidFill>
                <a:effectLst/>
                <a:latin typeface="Arial" charset="0"/>
                <a:ea typeface="+mn-ea"/>
                <a:cs typeface="+mn-cs"/>
              </a:rPr>
              <a:t> like was for saw, and they for that. They read words that are </a:t>
            </a:r>
            <a:r>
              <a:rPr lang="en-AU" sz="1200" u="sng" kern="1200" dirty="0" smtClean="0">
                <a:solidFill>
                  <a:schemeClr val="tx1"/>
                </a:solidFill>
                <a:effectLst/>
                <a:latin typeface="Arial" charset="0"/>
                <a:ea typeface="+mn-ea"/>
                <a:cs typeface="+mn-cs"/>
              </a:rPr>
              <a:t>not there</a:t>
            </a:r>
            <a:r>
              <a:rPr lang="en-AU" sz="1200" kern="1200" dirty="0" smtClean="0">
                <a:solidFill>
                  <a:schemeClr val="tx1"/>
                </a:solidFill>
                <a:effectLst/>
                <a:latin typeface="Arial" charset="0"/>
                <a:ea typeface="+mn-ea"/>
                <a:cs typeface="+mn-cs"/>
              </a:rPr>
              <a:t>, keep forgetting </a:t>
            </a:r>
            <a:r>
              <a:rPr lang="en-AU" sz="1200" u="sng" kern="1200" dirty="0" smtClean="0">
                <a:solidFill>
                  <a:schemeClr val="tx1"/>
                </a:solidFill>
                <a:effectLst/>
                <a:latin typeface="Arial" charset="0"/>
                <a:ea typeface="+mn-ea"/>
                <a:cs typeface="+mn-cs"/>
              </a:rPr>
              <a:t>the same simple words</a:t>
            </a:r>
            <a:r>
              <a:rPr lang="en-AU" sz="1200" kern="1200" dirty="0" smtClean="0">
                <a:solidFill>
                  <a:schemeClr val="tx1"/>
                </a:solidFill>
                <a:effectLst/>
                <a:latin typeface="Arial" charset="0"/>
                <a:ea typeface="+mn-ea"/>
                <a:cs typeface="+mn-cs"/>
              </a:rPr>
              <a:t> and </a:t>
            </a:r>
            <a:r>
              <a:rPr lang="en-AU" sz="1200" u="sng" kern="1200" dirty="0" smtClean="0">
                <a:solidFill>
                  <a:schemeClr val="tx1"/>
                </a:solidFill>
                <a:effectLst/>
                <a:latin typeface="Arial" charset="0"/>
                <a:ea typeface="+mn-ea"/>
                <a:cs typeface="+mn-cs"/>
              </a:rPr>
              <a:t>lose their place</a:t>
            </a:r>
            <a:r>
              <a:rPr lang="en-AU" sz="1200" kern="1200" dirty="0" smtClean="0">
                <a:solidFill>
                  <a:schemeClr val="tx1"/>
                </a:solidFill>
                <a:effectLst/>
                <a:latin typeface="Arial" charset="0"/>
                <a:ea typeface="+mn-ea"/>
                <a:cs typeface="+mn-cs"/>
              </a:rPr>
              <a:t>. They sound out syllables as they read, but forget them before they are able to </a:t>
            </a:r>
            <a:r>
              <a:rPr lang="en-AU" sz="1200" u="sng" kern="1200" dirty="0" smtClean="0">
                <a:solidFill>
                  <a:schemeClr val="tx1"/>
                </a:solidFill>
                <a:effectLst/>
                <a:latin typeface="Arial" charset="0"/>
                <a:ea typeface="+mn-ea"/>
                <a:cs typeface="+mn-cs"/>
              </a:rPr>
              <a:t>blend the entire word together</a:t>
            </a:r>
            <a:r>
              <a:rPr lang="en-AU" sz="1200" kern="1200" dirty="0" smtClean="0">
                <a:solidFill>
                  <a:schemeClr val="tx1"/>
                </a:solidFill>
                <a:effectLst/>
                <a:latin typeface="Arial" charset="0"/>
                <a:ea typeface="+mn-ea"/>
                <a:cs typeface="+mn-cs"/>
              </a:rPr>
              <a:t> – it is so frustrating for them. Yet, their reading comprehension is so much better.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Later on, these are the kids who </a:t>
            </a:r>
            <a:r>
              <a:rPr lang="en-AU" sz="1200" u="sng" kern="1200" dirty="0" smtClean="0">
                <a:solidFill>
                  <a:schemeClr val="tx1"/>
                </a:solidFill>
                <a:effectLst/>
                <a:latin typeface="Arial" charset="0"/>
                <a:ea typeface="+mn-ea"/>
                <a:cs typeface="+mn-cs"/>
              </a:rPr>
              <a:t>can learn for their spelling test and get ‘good’ marks</a:t>
            </a:r>
            <a:r>
              <a:rPr lang="en-AU" sz="1200" kern="1200" dirty="0" smtClean="0">
                <a:solidFill>
                  <a:schemeClr val="tx1"/>
                </a:solidFill>
                <a:effectLst/>
                <a:latin typeface="Arial" charset="0"/>
                <a:ea typeface="+mn-ea"/>
                <a:cs typeface="+mn-cs"/>
              </a:rPr>
              <a:t>. Then, when tested on the same words three weeks later they achieve poorly.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common observation is that they spell words </a:t>
            </a:r>
            <a:r>
              <a:rPr lang="en-AU" sz="1200" u="sng" kern="1200" dirty="0" smtClean="0">
                <a:solidFill>
                  <a:schemeClr val="tx1"/>
                </a:solidFill>
                <a:effectLst/>
                <a:latin typeface="Arial" charset="0"/>
                <a:ea typeface="+mn-ea"/>
                <a:cs typeface="+mn-cs"/>
              </a:rPr>
              <a:t>their way - very phonetically</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make it look so much simpler than this convoluted irregular language we’ve inherited with - 26 letters and 44 sounds!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dyslexia may be in </a:t>
            </a:r>
            <a:r>
              <a:rPr lang="en-AU" sz="1200" u="sng" kern="1200" dirty="0" smtClean="0">
                <a:solidFill>
                  <a:schemeClr val="tx1"/>
                </a:solidFill>
                <a:effectLst/>
                <a:latin typeface="Arial" charset="0"/>
                <a:ea typeface="+mn-ea"/>
                <a:cs typeface="+mn-cs"/>
              </a:rPr>
              <a:t>the company of dysgraphia</a:t>
            </a:r>
            <a:r>
              <a:rPr lang="en-AU" sz="1200" kern="1200" dirty="0" smtClean="0">
                <a:solidFill>
                  <a:schemeClr val="tx1"/>
                </a:solidFill>
                <a:effectLst/>
                <a:latin typeface="Arial" charset="0"/>
                <a:ea typeface="+mn-ea"/>
                <a:cs typeface="+mn-cs"/>
              </a:rPr>
              <a:t> - a writing impairment. </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Kids with dysgraphia are often slow to learn to write</a:t>
            </a:r>
            <a:r>
              <a:rPr lang="en-AU" sz="1200" kern="1200" dirty="0" smtClean="0">
                <a:solidFill>
                  <a:schemeClr val="tx1"/>
                </a:solidFill>
                <a:effectLst/>
                <a:latin typeface="Arial" charset="0"/>
                <a:ea typeface="+mn-ea"/>
                <a:cs typeface="+mn-cs"/>
              </a:rPr>
              <a:t>; may experience letter reversals, produce inappropriately sized letters, mix upper and lower case letters, forget word spaces and produce untidy and inaccurate bookwork. These students just can’t seem to </a:t>
            </a:r>
            <a:r>
              <a:rPr lang="en-AU" sz="1200" u="sng" kern="1200" dirty="0" smtClean="0">
                <a:solidFill>
                  <a:schemeClr val="tx1"/>
                </a:solidFill>
                <a:effectLst/>
                <a:latin typeface="Arial" charset="0"/>
                <a:ea typeface="+mn-ea"/>
                <a:cs typeface="+mn-cs"/>
              </a:rPr>
              <a:t>get their great ideas on paper</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Mathematical difficulties, called</a:t>
            </a:r>
            <a:r>
              <a:rPr lang="en-AU" sz="1200" kern="1200" dirty="0" smtClean="0">
                <a:solidFill>
                  <a:schemeClr val="tx1"/>
                </a:solidFill>
                <a:effectLst/>
                <a:latin typeface="Arial" charset="0"/>
                <a:ea typeface="+mn-ea"/>
                <a:cs typeface="+mn-cs"/>
              </a:rPr>
              <a:t> </a:t>
            </a:r>
            <a:r>
              <a:rPr lang="en-AU" sz="1200" u="sng" kern="1200" dirty="0" smtClean="0">
                <a:solidFill>
                  <a:schemeClr val="tx1"/>
                </a:solidFill>
                <a:effectLst/>
                <a:latin typeface="Arial" charset="0"/>
                <a:ea typeface="+mn-ea"/>
                <a:cs typeface="+mn-cs"/>
              </a:rPr>
              <a:t>dyscalculia,</a:t>
            </a:r>
            <a:r>
              <a:rPr lang="en-AU" sz="1200" kern="1200" dirty="0" smtClean="0">
                <a:solidFill>
                  <a:schemeClr val="tx1"/>
                </a:solidFill>
                <a:effectLst/>
                <a:latin typeface="Arial" charset="0"/>
                <a:ea typeface="+mn-ea"/>
                <a:cs typeface="+mn-cs"/>
              </a:rPr>
              <a:t> may be present as well. </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Indicators </a:t>
            </a:r>
            <a:r>
              <a:rPr lang="en-AU" sz="1200" kern="1200" dirty="0" smtClean="0">
                <a:solidFill>
                  <a:schemeClr val="tx1"/>
                </a:solidFill>
                <a:effectLst/>
                <a:latin typeface="Arial" charset="0"/>
                <a:ea typeface="+mn-ea"/>
                <a:cs typeface="+mn-cs"/>
              </a:rPr>
              <a:t>include </a:t>
            </a:r>
            <a:r>
              <a:rPr lang="en-AU" sz="1200" u="sng" kern="1200" dirty="0" smtClean="0">
                <a:solidFill>
                  <a:schemeClr val="tx1"/>
                </a:solidFill>
                <a:effectLst/>
                <a:latin typeface="Arial" charset="0"/>
                <a:ea typeface="+mn-ea"/>
                <a:cs typeface="+mn-cs"/>
              </a:rPr>
              <a:t>persistent number reversals</a:t>
            </a:r>
            <a:r>
              <a:rPr lang="en-AU" sz="1200" kern="1200" dirty="0" smtClean="0">
                <a:solidFill>
                  <a:schemeClr val="tx1"/>
                </a:solidFill>
                <a:effectLst/>
                <a:latin typeface="Arial" charset="0"/>
                <a:ea typeface="+mn-ea"/>
                <a:cs typeface="+mn-cs"/>
              </a:rPr>
              <a:t> (e.g. 37 becoming 73), copying inaccuracies and continual misreading of written information so that mathematical outcomes are messed up. These students often say, “</a:t>
            </a:r>
            <a:r>
              <a:rPr lang="en-AU" sz="1200" u="sng" kern="1200" dirty="0" smtClean="0">
                <a:solidFill>
                  <a:schemeClr val="tx1"/>
                </a:solidFill>
                <a:effectLst/>
                <a:latin typeface="Arial" charset="0"/>
                <a:ea typeface="+mn-ea"/>
                <a:cs typeface="+mn-cs"/>
              </a:rPr>
              <a:t>that’s an adding sign, isn’t it? Or is it a multiplying sign</a:t>
            </a:r>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u="sng" kern="1200" dirty="0" smtClean="0">
                <a:solidFill>
                  <a:schemeClr val="tx1"/>
                </a:solidFill>
                <a:effectLst/>
                <a:latin typeface="Arial" charset="0"/>
                <a:ea typeface="+mn-ea"/>
                <a:cs typeface="+mn-cs"/>
              </a:rPr>
              <a:t>They have difficulty retaining simple formulas</a:t>
            </a:r>
            <a:r>
              <a:rPr lang="en-AU" sz="1200" kern="1200" dirty="0" smtClean="0">
                <a:solidFill>
                  <a:schemeClr val="tx1"/>
                </a:solidFill>
                <a:effectLst/>
                <a:latin typeface="Arial" charset="0"/>
                <a:ea typeface="+mn-ea"/>
                <a:cs typeface="+mn-cs"/>
              </a:rPr>
              <a:t>, remembering the </a:t>
            </a:r>
            <a:r>
              <a:rPr lang="en-AU" sz="1200" u="sng" kern="1200" dirty="0" smtClean="0">
                <a:solidFill>
                  <a:schemeClr val="tx1"/>
                </a:solidFill>
                <a:effectLst/>
                <a:latin typeface="Arial" charset="0"/>
                <a:ea typeface="+mn-ea"/>
                <a:cs typeface="+mn-cs"/>
              </a:rPr>
              <a:t>sequential steps</a:t>
            </a:r>
            <a:r>
              <a:rPr lang="en-AU" sz="1200" kern="1200" dirty="0" smtClean="0">
                <a:solidFill>
                  <a:schemeClr val="tx1"/>
                </a:solidFill>
                <a:effectLst/>
                <a:latin typeface="Arial" charset="0"/>
                <a:ea typeface="+mn-ea"/>
                <a:cs typeface="+mn-cs"/>
              </a:rPr>
              <a:t> involved in basic maths operations and recalling number patterns (especially the multiplication tables – many will never be able to learn them all).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A2F81E1-5F80-42FC-AAC0-1350F23F33CC}"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15</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Coloured filters, either worn as glasses or used as plastic overlays, have been used in supporting those with visual dyslexia for a long time.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have, in the past, caused controversy because there is no agreement about how or why they work.</a:t>
            </a:r>
          </a:p>
          <a:p>
            <a:r>
              <a:rPr lang="en-AU" sz="1200" kern="1200" dirty="0" smtClean="0">
                <a:solidFill>
                  <a:schemeClr val="tx1"/>
                </a:solidFill>
                <a:effectLst/>
                <a:latin typeface="Arial" charset="0"/>
                <a:ea typeface="+mn-ea"/>
                <a:cs typeface="+mn-cs"/>
              </a:rPr>
              <a:t>It is thought that by reducing the bright contrast between the print and the bright white paper, activation of parts of the brain involved in directing attention, is modulated. As a result there is less visual stress.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few students with visual dyslexia find help by using a coloured plastic overlay – they say the words suddenly stop swimming or moving about on their page.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15</a:t>
            </a:fld>
            <a:endParaRPr lang="en-US"/>
          </a:p>
        </p:txBody>
      </p:sp>
    </p:spTree>
    <p:extLst>
      <p:ext uri="{BB962C8B-B14F-4D97-AF65-F5344CB8AC3E}">
        <p14:creationId xmlns:p14="http://schemas.microsoft.com/office/powerpoint/2010/main" xmlns="" val="333746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16</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best advice is to keep a selection of coloured overlays and let students try them, not just your dyslexic kids!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They’re cheap – just go to Office Works and buy some coloured plastic folders, cut them up and they're ready to go.</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 prefer blue. Have a go yourself!</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Some take this a step further and scrap the use of white paper to print on by replacing it with gently coloured paper.</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Oh, don’t forget about the OPEN DYSLEXIC FONT</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
            </a:r>
            <a:br>
              <a:rPr lang="en-AU" sz="1200" kern="1200" dirty="0" smtClean="0">
                <a:solidFill>
                  <a:schemeClr val="tx1"/>
                </a:solidFill>
                <a:effectLst/>
                <a:latin typeface="Arial" charset="0"/>
                <a:ea typeface="+mn-ea"/>
                <a:cs typeface="+mn-cs"/>
              </a:rPr>
            </a:br>
            <a:r>
              <a:rPr lang="en-AU" sz="1200" kern="1200" dirty="0" smtClean="0">
                <a:solidFill>
                  <a:schemeClr val="tx1"/>
                </a:solidFill>
                <a:effectLst/>
                <a:latin typeface="Arial" charset="0"/>
                <a:ea typeface="+mn-ea"/>
                <a:cs typeface="+mn-cs"/>
              </a:rPr>
              <a:t>It’s a font deliberately created to increase readability for dyslexic readers. </a:t>
            </a:r>
          </a:p>
          <a:p>
            <a:r>
              <a:rPr lang="en-AU" sz="1200" kern="1200" dirty="0" smtClean="0">
                <a:solidFill>
                  <a:schemeClr val="tx1"/>
                </a:solidFill>
                <a:effectLst/>
                <a:latin typeface="Arial" charset="0"/>
                <a:ea typeface="+mn-ea"/>
                <a:cs typeface="+mn-cs"/>
              </a:rPr>
              <a:t>It’s bottom heavy and has unique character shapes help prevent letters and numbers from being confused.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16</a:t>
            </a:fld>
            <a:endParaRPr lang="en-US"/>
          </a:p>
        </p:txBody>
      </p:sp>
    </p:spTree>
    <p:extLst>
      <p:ext uri="{BB962C8B-B14F-4D97-AF65-F5344CB8AC3E}">
        <p14:creationId xmlns:p14="http://schemas.microsoft.com/office/powerpoint/2010/main" xmlns="" val="333746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17</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Here’s a practical activity - read the passage.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Can you make sense of it? It’s tricky! </a:t>
            </a:r>
          </a:p>
          <a:p>
            <a:r>
              <a:rPr lang="en-AU" sz="1200" kern="1200" dirty="0" smtClean="0">
                <a:solidFill>
                  <a:schemeClr val="tx1"/>
                </a:solidFill>
                <a:effectLst/>
                <a:latin typeface="Arial" charset="0"/>
                <a:ea typeface="+mn-ea"/>
                <a:cs typeface="+mn-cs"/>
              </a:rPr>
              <a:t>In other words, how well can your intellect, common sense and comprehension skills work together to make sense of this?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I’ll give you a few seconds to sort it through.…. wait 25 seconds…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Stand up and sit down if you think you made pretty good sense of it?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smtClean="0">
              <a:solidFill>
                <a:schemeClr val="tx1"/>
              </a:solidFill>
              <a:effectLst/>
              <a:latin typeface="Arial" charset="0"/>
              <a:ea typeface="+mn-ea"/>
              <a:cs typeface="+mn-cs"/>
            </a:endParaRP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17</a:t>
            </a:fld>
            <a:endParaRPr lang="en-US"/>
          </a:p>
        </p:txBody>
      </p:sp>
    </p:spTree>
    <p:extLst>
      <p:ext uri="{BB962C8B-B14F-4D97-AF65-F5344CB8AC3E}">
        <p14:creationId xmlns:p14="http://schemas.microsoft.com/office/powerpoint/2010/main" xmlns="" val="2595749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18</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Here’s the original on screen.</a:t>
            </a:r>
          </a:p>
          <a:p>
            <a:r>
              <a:rPr lang="en-AU" sz="1200" kern="1200" dirty="0" smtClean="0">
                <a:solidFill>
                  <a:schemeClr val="tx1"/>
                </a:solidFill>
                <a:effectLst/>
                <a:latin typeface="Arial" charset="0"/>
                <a:ea typeface="+mn-ea"/>
                <a:cs typeface="+mn-cs"/>
              </a:rPr>
              <a:t>What you’ve just experienced is the ‘hard work’ it takes many dyslexics to process print.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Now you’ve got an ‘idea of how it feels’ to read as a dyslexic. </a:t>
            </a:r>
          </a:p>
          <a:p>
            <a:r>
              <a:rPr lang="en-AU" sz="1200" kern="1200" dirty="0" smtClean="0">
                <a:solidFill>
                  <a:schemeClr val="tx1"/>
                </a:solidFill>
                <a:effectLst/>
                <a:latin typeface="Arial" charset="0"/>
                <a:ea typeface="+mn-ea"/>
                <a:cs typeface="+mn-cs"/>
              </a:rPr>
              <a:t>Imagine doing it like this every time you had to read?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comment classically made about the reading of a dyslexic is, “despite their reduced reading capacity (in this case skipping many of the sight words) it is surprising how good their comprehension is.”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But, it comes at a cost – they have to work so hard – just like you did!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dirty="0" smtClean="0"/>
              <a:t> </a:t>
            </a:r>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18</a:t>
            </a:fld>
            <a:endParaRPr lang="en-US"/>
          </a:p>
        </p:txBody>
      </p:sp>
    </p:spTree>
    <p:extLst>
      <p:ext uri="{BB962C8B-B14F-4D97-AF65-F5344CB8AC3E}">
        <p14:creationId xmlns:p14="http://schemas.microsoft.com/office/powerpoint/2010/main" xmlns="" val="259574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19</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Read this!</a:t>
            </a:r>
          </a:p>
          <a:p>
            <a:r>
              <a:rPr lang="en-AU" sz="1200" kern="1200" dirty="0" smtClean="0">
                <a:solidFill>
                  <a:schemeClr val="tx1"/>
                </a:solidFill>
                <a:effectLst/>
                <a:latin typeface="Arial" charset="0"/>
                <a:ea typeface="+mn-ea"/>
                <a:cs typeface="+mn-cs"/>
              </a:rPr>
              <a:t> </a:t>
            </a:r>
          </a:p>
          <a:p>
            <a:r>
              <a:rPr lang="en-AU" sz="1200" kern="1200" dirty="0" err="1" smtClean="0">
                <a:solidFill>
                  <a:schemeClr val="tx1"/>
                </a:solidFill>
                <a:effectLst/>
                <a:latin typeface="Arial" charset="0"/>
                <a:ea typeface="+mn-ea"/>
                <a:cs typeface="+mn-cs"/>
              </a:rPr>
              <a:t>Paomnnehal</a:t>
            </a:r>
            <a:r>
              <a:rPr lang="en-AU" sz="1200" kern="1200" dirty="0" smtClean="0">
                <a:solidFill>
                  <a:schemeClr val="tx1"/>
                </a:solidFill>
                <a:effectLst/>
                <a:latin typeface="Arial" charset="0"/>
                <a:ea typeface="+mn-ea"/>
                <a:cs typeface="+mn-cs"/>
              </a:rPr>
              <a:t> isn’t it?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This is why many dyslexics can get age appropriate reading comprehension score despite taking so long to read, and with such decoding difficulties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19</a:t>
            </a:fld>
            <a:endParaRPr lang="en-US"/>
          </a:p>
        </p:txBody>
      </p:sp>
    </p:spTree>
    <p:extLst>
      <p:ext uri="{BB962C8B-B14F-4D97-AF65-F5344CB8AC3E}">
        <p14:creationId xmlns:p14="http://schemas.microsoft.com/office/powerpoint/2010/main" xmlns="" val="119642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Ask most littlies before they head off to school want they want to learn.</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They’ll tell you that they want to learn to read. Many have watched their mum or dad do it, and most have gained pleasure over the years as they’ve listened to their mother or father read to them.</a:t>
            </a:r>
          </a:p>
          <a:p>
            <a:r>
              <a:rPr lang="en-AU" sz="1200" kern="1200" dirty="0" smtClean="0">
                <a:solidFill>
                  <a:schemeClr val="tx1"/>
                </a:solidFill>
                <a:effectLst/>
                <a:latin typeface="Arial" charset="0"/>
                <a:ea typeface="+mn-ea"/>
                <a:cs typeface="+mn-cs"/>
              </a:rPr>
              <a:t>Now they want to do it themselves.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also want to learn how to break that annoying code that mum or dad uses – you know, when parents spell words out loud in front of kids so they don’t know what they’re talking about.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Soon after starting school they realise their learning is not the same as the others. The others scoot through the glorified reading boxes, while they struggle to retain word patterns and sounds. They burn with frustration and/or humiliation because they can’t access the most valuable currency in schools – that marvellous capacity to efficiently process PRINT.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This wasn’t their dream.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a:t>
            </a:fld>
            <a:endParaRPr lang="en-US"/>
          </a:p>
        </p:txBody>
      </p:sp>
    </p:spTree>
    <p:extLst>
      <p:ext uri="{BB962C8B-B14F-4D97-AF65-F5344CB8AC3E}">
        <p14:creationId xmlns:p14="http://schemas.microsoft.com/office/powerpoint/2010/main" xmlns="" val="10715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 Slide 20</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Here’s one last task!</a:t>
            </a:r>
          </a:p>
          <a:p>
            <a:r>
              <a:rPr lang="en-AU" sz="1200" kern="1200" dirty="0" smtClean="0">
                <a:solidFill>
                  <a:schemeClr val="tx1"/>
                </a:solidFill>
                <a:effectLst/>
                <a:latin typeface="Arial" charset="0"/>
                <a:ea typeface="+mn-ea"/>
                <a:cs typeface="+mn-cs"/>
              </a:rPr>
              <a:t>All I want you to do is to copy from the screen on to a sheet of paper.</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Please substitute each vowel with the ‘@’ symbol.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 want you to start now!</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Hurry up… push them along... hurry them along….</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feelings did you experience as you forced yourself to do this exercise?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Was there any frustration, annoyance, distress or anger?</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I’m sure there was.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I’m sure there were a few of you who had to push yourself even to engage in this exercise. That makes me really happy - because you mirrored the feelings many dyslexic students feel when repeatedly asked to copy from the board and have to battle intense memory shortfalls as they do it.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20</a:t>
            </a:fld>
            <a:endParaRPr lang="en-US"/>
          </a:p>
        </p:txBody>
      </p:sp>
    </p:spTree>
    <p:extLst>
      <p:ext uri="{BB962C8B-B14F-4D97-AF65-F5344CB8AC3E}">
        <p14:creationId xmlns:p14="http://schemas.microsoft.com/office/powerpoint/2010/main" xmlns="" val="428293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21</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Whatever your role, you have to know that the road ahead for a dyslexic child or teen is tricky – they face a long tricky road BIG ups and downs.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Based on this, consider their coping capacity - this disability requires big doses of resilience!</a:t>
            </a:r>
          </a:p>
          <a:p>
            <a:pPr lvl="0"/>
            <a:r>
              <a:rPr lang="en-AU" sz="1200" kern="1200" dirty="0" smtClean="0">
                <a:solidFill>
                  <a:schemeClr val="tx1"/>
                </a:solidFill>
                <a:effectLst/>
                <a:latin typeface="Arial" charset="0"/>
                <a:ea typeface="+mn-ea"/>
                <a:cs typeface="+mn-cs"/>
              </a:rPr>
              <a:t>Are they a ‘glass half-full’ kind of person?</a:t>
            </a:r>
          </a:p>
          <a:p>
            <a:pPr lvl="0"/>
            <a:r>
              <a:rPr lang="en-AU" sz="1200" kern="1200" dirty="0" smtClean="0">
                <a:solidFill>
                  <a:schemeClr val="tx1"/>
                </a:solidFill>
                <a:effectLst/>
                <a:latin typeface="Arial" charset="0"/>
                <a:ea typeface="+mn-ea"/>
                <a:cs typeface="+mn-cs"/>
              </a:rPr>
              <a:t>Are they more likely to blame others, or live in denial?</a:t>
            </a:r>
          </a:p>
          <a:p>
            <a:pPr lvl="0"/>
            <a:r>
              <a:rPr lang="en-AU" sz="1200" kern="1200" dirty="0" smtClean="0">
                <a:solidFill>
                  <a:schemeClr val="tx1"/>
                </a:solidFill>
                <a:effectLst/>
                <a:latin typeface="Arial" charset="0"/>
                <a:ea typeface="+mn-ea"/>
                <a:cs typeface="+mn-cs"/>
              </a:rPr>
              <a:t>Are they a positive problem solver with determination? </a:t>
            </a:r>
          </a:p>
          <a:p>
            <a:pPr lvl="0"/>
            <a:r>
              <a:rPr lang="en-AU" sz="1200" kern="1200" dirty="0" smtClean="0">
                <a:solidFill>
                  <a:schemeClr val="tx1"/>
                </a:solidFill>
                <a:effectLst/>
                <a:latin typeface="Arial" charset="0"/>
                <a:ea typeface="+mn-ea"/>
                <a:cs typeface="+mn-cs"/>
              </a:rPr>
              <a:t>Are their parents’ positive problem solvers?</a:t>
            </a:r>
          </a:p>
          <a:p>
            <a:pPr lvl="0"/>
            <a:r>
              <a:rPr lang="en-AU" sz="1200" kern="1200" dirty="0" smtClean="0">
                <a:solidFill>
                  <a:schemeClr val="tx1"/>
                </a:solidFill>
                <a:effectLst/>
                <a:latin typeface="Arial" charset="0"/>
                <a:ea typeface="+mn-ea"/>
                <a:cs typeface="+mn-cs"/>
              </a:rPr>
              <a:t>Does depression or anxiety also run in the family?</a:t>
            </a:r>
          </a:p>
          <a:p>
            <a:pPr lvl="0"/>
            <a:r>
              <a:rPr lang="en-AU" sz="1200" kern="1200" dirty="0" smtClean="0">
                <a:solidFill>
                  <a:schemeClr val="tx1"/>
                </a:solidFill>
                <a:effectLst/>
                <a:latin typeface="Arial" charset="0"/>
                <a:ea typeface="+mn-ea"/>
                <a:cs typeface="+mn-cs"/>
              </a:rPr>
              <a:t>Does the child know what dyslexia is?</a:t>
            </a:r>
          </a:p>
          <a:p>
            <a:pPr lvl="0"/>
            <a:r>
              <a:rPr lang="en-AU" sz="1200" kern="1200" dirty="0" smtClean="0">
                <a:solidFill>
                  <a:schemeClr val="tx1"/>
                </a:solidFill>
                <a:effectLst/>
                <a:latin typeface="Arial" charset="0"/>
                <a:ea typeface="+mn-ea"/>
                <a:cs typeface="+mn-cs"/>
              </a:rPr>
              <a:t>How do they feel about having dyslexia?</a:t>
            </a:r>
          </a:p>
          <a:p>
            <a:pPr lvl="0"/>
            <a:r>
              <a:rPr lang="en-AU" sz="1200" kern="1200" dirty="0" smtClean="0">
                <a:solidFill>
                  <a:schemeClr val="tx1"/>
                </a:solidFill>
                <a:effectLst/>
                <a:latin typeface="Arial" charset="0"/>
                <a:ea typeface="+mn-ea"/>
                <a:cs typeface="+mn-cs"/>
              </a:rPr>
              <a:t>Do their parents really understand it? Does it run in the family?</a:t>
            </a:r>
          </a:p>
          <a:p>
            <a:pPr lvl="0"/>
            <a:r>
              <a:rPr lang="en-AU" sz="1200" kern="1200" dirty="0" smtClean="0">
                <a:solidFill>
                  <a:schemeClr val="tx1"/>
                </a:solidFill>
                <a:effectLst/>
                <a:latin typeface="Arial" charset="0"/>
                <a:ea typeface="+mn-ea"/>
                <a:cs typeface="+mn-cs"/>
              </a:rPr>
              <a:t>Might a short SPELD course on dyslexia for parents increase their understanding?</a:t>
            </a:r>
          </a:p>
          <a:p>
            <a:pPr lvl="0"/>
            <a:r>
              <a:rPr lang="en-AU" sz="1200" kern="1200" dirty="0" smtClean="0">
                <a:solidFill>
                  <a:schemeClr val="tx1"/>
                </a:solidFill>
                <a:effectLst/>
                <a:latin typeface="Arial" charset="0"/>
                <a:ea typeface="+mn-ea"/>
                <a:cs typeface="+mn-cs"/>
              </a:rPr>
              <a:t>Do you know sensible, grounded parents with a Dyslexic child you might link them up with?</a:t>
            </a:r>
          </a:p>
          <a:p>
            <a:pPr lvl="0"/>
            <a:r>
              <a:rPr lang="en-AU" sz="1200" kern="1200" dirty="0" smtClean="0">
                <a:solidFill>
                  <a:schemeClr val="tx1"/>
                </a:solidFill>
                <a:effectLst/>
                <a:latin typeface="Arial" charset="0"/>
                <a:ea typeface="+mn-ea"/>
                <a:cs typeface="+mn-cs"/>
              </a:rPr>
              <a:t>Do you need to refer them to a psychologist who can counsel the parents and/or the child – even if it’s to set them on the right road with the right kinds of resources, understandings and contacts? As you know, the ‘Better Access’ Medicare initiative aims to improve access to psychologists for adults and children with difficulties such as anxiety, depression or extreme behaviour problems that are affecting social skills, behaviour or thinking.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this is the time to know that dyslexia is a co morbid condition.</a:t>
            </a:r>
          </a:p>
          <a:p>
            <a:r>
              <a:rPr lang="en-AU" sz="1200" kern="1200" dirty="0" smtClean="0">
                <a:solidFill>
                  <a:schemeClr val="tx1"/>
                </a:solidFill>
                <a:effectLst/>
                <a:latin typeface="Arial" charset="0"/>
                <a:ea typeface="+mn-ea"/>
                <a:cs typeface="+mn-cs"/>
              </a:rPr>
              <a:t>There is a high co-morbidity with dyslexia and ADHD – about 65% of those with ADD have dyslexia as well.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 need to be mindful of comorbidities.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21</a:t>
            </a:fld>
            <a:endParaRPr lang="en-US"/>
          </a:p>
        </p:txBody>
      </p:sp>
    </p:spTree>
    <p:extLst>
      <p:ext uri="{BB962C8B-B14F-4D97-AF65-F5344CB8AC3E}">
        <p14:creationId xmlns:p14="http://schemas.microsoft.com/office/powerpoint/2010/main" xmlns="" val="325748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22</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If you think a child may have dyslexia, get hold of a dyslexia checklist, or better still, learn how to use Angela Fawcett’s, Dyslexia Screening Test. This revised Screening Test now covers primary and secondary students.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 will NOT give you a definitive diagnosis, but if it looks like ‘Dyslexia,’ or ‘Dyslexic type issues’ are at play, then assume they are, and begin some very explicit literacy interventions and sensible provisions good for all kids.</a:t>
            </a:r>
          </a:p>
          <a:p>
            <a:r>
              <a:rPr lang="en-AU" sz="1200" kern="1200" dirty="0" smtClean="0">
                <a:solidFill>
                  <a:schemeClr val="tx1"/>
                </a:solidFill>
                <a:effectLst/>
                <a:latin typeface="Arial" charset="0"/>
                <a:ea typeface="+mn-ea"/>
                <a:cs typeface="+mn-cs"/>
              </a:rPr>
              <a:t> </a:t>
            </a:r>
          </a:p>
          <a:p>
            <a:r>
              <a:rPr lang="en-AU" sz="1200" b="1" i="1" kern="1200" dirty="0" smtClean="0">
                <a:solidFill>
                  <a:schemeClr val="tx1"/>
                </a:solidFill>
                <a:effectLst/>
                <a:latin typeface="Arial" charset="0"/>
                <a:ea typeface="+mn-ea"/>
                <a:cs typeface="+mn-cs"/>
              </a:rPr>
              <a:t>This is the moment to ask why the Australian Education system lacks a failsafe early reading screening system for all kids - it the lack of a national screening system is a disgrace, and I think we should be as mad as hell about it.</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If you choose to refer kids to a psychologist to screen for Learning Disability, be sure to refer them to a skilled psychologist.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Remember– not ALL psychologists are adept at identifying dyslexia, especially in young children. Some psychologists in some systems have long been discouraged to mention the Dirty ‘D’ word - Dyslexia.</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Skilled psychologists can find strong dyslexic markers in children as young as 3 or 4 years of age. Results certainly become more accurate as kids approach 7 or 8 years of age.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22</a:t>
            </a:fld>
            <a:endParaRPr lang="en-US"/>
          </a:p>
        </p:txBody>
      </p:sp>
    </p:spTree>
    <p:extLst>
      <p:ext uri="{BB962C8B-B14F-4D97-AF65-F5344CB8AC3E}">
        <p14:creationId xmlns:p14="http://schemas.microsoft.com/office/powerpoint/2010/main" xmlns="" val="110513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23</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Dyslexia Aware Schools? What do they look like?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Firstly, the ‘Dyslexia Aware Schools’ program is currently being promoted by the UK’s Neil MacKay, and supported by a number of parent and SPELD groups throughout Australia.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Thanks to Neil and others, many ‘Dyslexia Friendly Schools’ already exist in the USA, Ireland and the UK – so great models already exist!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lot of the discussion about dyslexia here in Australia remains the dark ages.</a:t>
            </a:r>
          </a:p>
          <a:p>
            <a:r>
              <a:rPr lang="en-AU" sz="1200" kern="1200" dirty="0" smtClean="0">
                <a:solidFill>
                  <a:schemeClr val="tx1"/>
                </a:solidFill>
                <a:effectLst/>
                <a:latin typeface="Arial" charset="0"/>
                <a:ea typeface="+mn-ea"/>
                <a:cs typeface="+mn-cs"/>
              </a:rPr>
              <a:t>We still hear debates as to whether the condition even exists. </a:t>
            </a:r>
          </a:p>
          <a:p>
            <a:r>
              <a:rPr lang="en-AU" sz="1200" kern="1200" dirty="0" smtClean="0">
                <a:solidFill>
                  <a:schemeClr val="tx1"/>
                </a:solidFill>
                <a:effectLst/>
                <a:latin typeface="Arial" charset="0"/>
                <a:ea typeface="+mn-ea"/>
                <a:cs typeface="+mn-cs"/>
              </a:rPr>
              <a:t>And, apart from New South Wales, it is not legally recognised as a legitimate learning disability in most school systems.</a:t>
            </a:r>
          </a:p>
          <a:p>
            <a:r>
              <a:rPr lang="en-AU" sz="1200" kern="1200" dirty="0" smtClean="0">
                <a:solidFill>
                  <a:schemeClr val="tx1"/>
                </a:solidFill>
                <a:effectLst/>
                <a:latin typeface="Arial" charset="0"/>
                <a:ea typeface="+mn-ea"/>
                <a:cs typeface="+mn-cs"/>
              </a:rPr>
              <a:t>This has got to be changed.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does a ‘dyslexia aware school’ look like? They’re pretty unremarkable really… they are schools where…</a:t>
            </a:r>
          </a:p>
          <a:p>
            <a:pPr lvl="0"/>
            <a:r>
              <a:rPr lang="en-AU" sz="1200" kern="1200" dirty="0" smtClean="0">
                <a:solidFill>
                  <a:schemeClr val="tx1"/>
                </a:solidFill>
                <a:effectLst/>
                <a:latin typeface="Arial" charset="0"/>
                <a:ea typeface="+mn-ea"/>
                <a:cs typeface="+mn-cs"/>
              </a:rPr>
              <a:t>there’s NO stigma about having a learning difficulty – dyslexics simply have different learning preferences and are recognised as needing other ways to express and get information</a:t>
            </a:r>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pPr lvl="0"/>
            <a:r>
              <a:rPr lang="en-AU" sz="1200" kern="1200" dirty="0" smtClean="0">
                <a:solidFill>
                  <a:schemeClr val="tx1"/>
                </a:solidFill>
                <a:effectLst/>
                <a:latin typeface="Arial" charset="0"/>
                <a:ea typeface="+mn-ea"/>
                <a:cs typeface="+mn-cs"/>
              </a:rPr>
              <a:t>the progress of students is tracked to ensure no student slips through the cracks</a:t>
            </a:r>
          </a:p>
          <a:p>
            <a:pPr lvl="0"/>
            <a:r>
              <a:rPr lang="en-AU" sz="1200" kern="1200" dirty="0" smtClean="0">
                <a:solidFill>
                  <a:schemeClr val="tx1"/>
                </a:solidFill>
                <a:effectLst/>
                <a:latin typeface="Arial" charset="0"/>
                <a:ea typeface="+mn-ea"/>
                <a:cs typeface="+mn-cs"/>
              </a:rPr>
              <a:t>the hurdles students face are acknowledged and ways are found to help them learn to cope from an academic and wellbeing basis</a:t>
            </a:r>
          </a:p>
          <a:p>
            <a:pPr lvl="0"/>
            <a:r>
              <a:rPr lang="en-AU" sz="1200" kern="1200" dirty="0" smtClean="0">
                <a:solidFill>
                  <a:schemeClr val="tx1"/>
                </a:solidFill>
                <a:effectLst/>
                <a:latin typeface="Arial" charset="0"/>
                <a:ea typeface="+mn-ea"/>
                <a:cs typeface="+mn-cs"/>
              </a:rPr>
              <a:t>there’s easy access to text-to-speech and predictive typing software to support the production of text </a:t>
            </a:r>
          </a:p>
          <a:p>
            <a:pPr lvl="0"/>
            <a:r>
              <a:rPr lang="en-AU" sz="1200" kern="1200" dirty="0" smtClean="0">
                <a:solidFill>
                  <a:schemeClr val="tx1"/>
                </a:solidFill>
                <a:effectLst/>
                <a:latin typeface="Arial" charset="0"/>
                <a:ea typeface="+mn-ea"/>
                <a:cs typeface="+mn-cs"/>
              </a:rPr>
              <a:t>teachers receive specialised training about how to teach reading and spelling, how to compensate for poor memory and organisation and how-to deliver strategies to help kids attack text successfully</a:t>
            </a:r>
          </a:p>
          <a:p>
            <a:pPr lvl="0"/>
            <a:r>
              <a:rPr lang="en-AU" sz="1200" kern="1200" dirty="0" smtClean="0">
                <a:solidFill>
                  <a:schemeClr val="tx1"/>
                </a:solidFill>
                <a:effectLst/>
                <a:latin typeface="Arial" charset="0"/>
                <a:ea typeface="+mn-ea"/>
                <a:cs typeface="+mn-cs"/>
              </a:rPr>
              <a:t>parents are provided with mainstream, information about how they can support their child’s reading and achievement</a:t>
            </a:r>
          </a:p>
          <a:p>
            <a:pPr lvl="0"/>
            <a:r>
              <a:rPr lang="en-AU" sz="1200" kern="1200" dirty="0" smtClean="0">
                <a:solidFill>
                  <a:schemeClr val="tx1"/>
                </a:solidFill>
                <a:effectLst/>
                <a:latin typeface="Arial" charset="0"/>
                <a:ea typeface="+mn-ea"/>
                <a:cs typeface="+mn-cs"/>
              </a:rPr>
              <a:t>there are continuing audits and reviews to help everyone grow</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Actually, ‘dyslexia aware schools’ work for everyone. Why?</a:t>
            </a:r>
          </a:p>
          <a:p>
            <a:r>
              <a:rPr lang="en-AU" sz="1200" kern="1200" dirty="0" smtClean="0">
                <a:solidFill>
                  <a:schemeClr val="tx1"/>
                </a:solidFill>
                <a:effectLst/>
                <a:latin typeface="Arial" charset="0"/>
                <a:ea typeface="+mn-ea"/>
                <a:cs typeface="+mn-cs"/>
              </a:rPr>
              <a:t>Because it’s called – “good teaching.”</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Until ‘dyslexia aware schools’ begin popping up around Australia – and they will, you’ll have to get out there and hunt down good schools with great teachers.</a:t>
            </a:r>
          </a:p>
          <a:p>
            <a:r>
              <a:rPr lang="en-AU" sz="1200" kern="1200" dirty="0" smtClean="0">
                <a:solidFill>
                  <a:schemeClr val="tx1"/>
                </a:solidFill>
                <a:effectLst/>
                <a:latin typeface="Arial" charset="0"/>
                <a:ea typeface="+mn-ea"/>
                <a:cs typeface="+mn-cs"/>
              </a:rPr>
              <a:t>They do exist – there are willing and skilled teachers who understand dyslexia, wellbeing and teach brilliantly.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23</a:t>
            </a:fld>
            <a:endParaRPr lang="en-US"/>
          </a:p>
        </p:txBody>
      </p:sp>
    </p:spTree>
    <p:extLst>
      <p:ext uri="{BB962C8B-B14F-4D97-AF65-F5344CB8AC3E}">
        <p14:creationId xmlns:p14="http://schemas.microsoft.com/office/powerpoint/2010/main" xmlns="" val="421081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24</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Dyslexia Aware Teachers? What do they look like?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I’m sorry to disappoint you, but the best are usually unremarkable too – they’re always practical and compassionate.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First up, they actually know how to teach READING, and how to continue to teach reading for students who don’t get it in the first or second flush.</a:t>
            </a: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They refuse to trot out isolating phrases like;</a:t>
            </a:r>
            <a:endParaRPr lang="en-AU"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“You’re in grade 3. You need to be more independent”</a:t>
            </a:r>
            <a:endParaRPr lang="en-AU"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“Just do what works for you”</a:t>
            </a:r>
            <a:endParaRPr lang="en-AU"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“If you can’t do it speak up!”</a:t>
            </a:r>
            <a:endParaRPr lang="en-AU"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“It would be easier if you read more”</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Instead they want to go on the learning journey with kids and become resourceful because they walk with the student and learn what works.</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have a capacity to </a:t>
            </a:r>
            <a:r>
              <a:rPr lang="en-US" sz="1200" kern="1200" dirty="0" smtClean="0">
                <a:solidFill>
                  <a:schemeClr val="tx1"/>
                </a:solidFill>
                <a:effectLst/>
                <a:latin typeface="Arial" charset="0"/>
                <a:ea typeface="+mn-ea"/>
                <a:cs typeface="+mn-cs"/>
              </a:rPr>
              <a:t>reassure students – and their parents - that they’re not the first person or family in the school or the world to have Dyslexia.</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They give kids – and families - the impression that they are walking on a well-trodden path with them.</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They provide hope.</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They are able to reassure them that many well-known dyslexics have done really well with their lives – oh, yes, they have a great selection of </a:t>
            </a:r>
            <a:r>
              <a:rPr lang="en-US" sz="1200" kern="1200" dirty="0" err="1" smtClean="0">
                <a:solidFill>
                  <a:schemeClr val="tx1"/>
                </a:solidFill>
                <a:effectLst/>
                <a:latin typeface="Arial" charset="0"/>
                <a:ea typeface="+mn-ea"/>
                <a:cs typeface="+mn-cs"/>
              </a:rPr>
              <a:t>youtube</a:t>
            </a:r>
            <a:r>
              <a:rPr lang="en-US" sz="1200" kern="1200" dirty="0" smtClean="0">
                <a:solidFill>
                  <a:schemeClr val="tx1"/>
                </a:solidFill>
                <a:effectLst/>
                <a:latin typeface="Arial" charset="0"/>
                <a:ea typeface="+mn-ea"/>
                <a:cs typeface="+mn-cs"/>
              </a:rPr>
              <a:t> ‘famous dyslexic’ clips to reinforce this and talk around.</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also realise that Dyslexia runs in families, and sometimes inspiration can be very close to home </a:t>
            </a:r>
            <a:r>
              <a:rPr lang="en-US" sz="1200" kern="1200" dirty="0" smtClean="0">
                <a:solidFill>
                  <a:schemeClr val="tx1"/>
                </a:solidFill>
                <a:effectLst/>
                <a:latin typeface="Arial" charset="0"/>
                <a:ea typeface="+mn-ea"/>
                <a:cs typeface="+mn-cs"/>
              </a:rPr>
              <a:t>– their mother, father, auntie, uncle, cousin or grandparent.</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And, what about, yourself, another teacher or the principal – it happens! Good homegrown and close to home models can be inspirational blue prints.</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24</a:t>
            </a:fld>
            <a:endParaRPr lang="en-US"/>
          </a:p>
        </p:txBody>
      </p:sp>
    </p:spTree>
    <p:extLst>
      <p:ext uri="{BB962C8B-B14F-4D97-AF65-F5344CB8AC3E}">
        <p14:creationId xmlns:p14="http://schemas.microsoft.com/office/powerpoint/2010/main" xmlns="" val="561560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25</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Is there a relationship between dyslexia and auditory processing difficulties?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Well, the jury is out.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However, researchers have learnt that auditory processing difficulties impact initially on auditory modality and receptive language, and subsequently on reading ability.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new study just last year assessed the impact on 19 dyslexic children wearing a personal FM system (similar to a Bluetooth receiver) throughout the school day for one year.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matched control group of 19 children did not use the FM systems.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However, they were in the same school, also with dyslexia and also involved in the same intervention programs.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These results are consistent with a previous study by </a:t>
            </a:r>
            <a:r>
              <a:rPr lang="en-AU" sz="1200" kern="1200" dirty="0" err="1" smtClean="0">
                <a:solidFill>
                  <a:schemeClr val="tx1"/>
                </a:solidFill>
                <a:effectLst/>
                <a:latin typeface="Arial" charset="0"/>
                <a:ea typeface="+mn-ea"/>
                <a:cs typeface="+mn-cs"/>
              </a:rPr>
              <a:t>Flexer</a:t>
            </a:r>
            <a:r>
              <a:rPr lang="en-AU" sz="1200" kern="1200" dirty="0" smtClean="0">
                <a:solidFill>
                  <a:schemeClr val="tx1"/>
                </a:solidFill>
                <a:effectLst/>
                <a:latin typeface="Arial" charset="0"/>
                <a:ea typeface="+mn-ea"/>
                <a:cs typeface="+mn-cs"/>
              </a:rPr>
              <a:t> and colleagues who also reported that dyslexic children using an FM system showed greater gains in reading-related skills than children in the same academic environment.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25</a:t>
            </a:fld>
            <a:endParaRPr lang="en-US"/>
          </a:p>
        </p:txBody>
      </p:sp>
    </p:spTree>
    <p:extLst>
      <p:ext uri="{BB962C8B-B14F-4D97-AF65-F5344CB8AC3E}">
        <p14:creationId xmlns:p14="http://schemas.microsoft.com/office/powerpoint/2010/main" xmlns="" val="3006891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a:noFill/>
          <a:ln/>
        </p:spPr>
        <p:txBody>
          <a:bodyPr/>
          <a:lstStyle/>
          <a:p>
            <a:r>
              <a:rPr lang="en-AU" sz="1200" kern="1200" dirty="0" smtClean="0">
                <a:solidFill>
                  <a:schemeClr val="tx1"/>
                </a:solidFill>
                <a:effectLst/>
                <a:latin typeface="Arial" charset="0"/>
                <a:ea typeface="+mn-ea"/>
                <a:cs typeface="+mn-cs"/>
              </a:rPr>
              <a:t>Slide 26</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Putting all the data together we see a picture suggesting than dyslexic males and females cope and behave differently with their dyslexia.</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Generally speaking, we learn that dyslexic females suffer from poorer general and academic self-esteem, and they use stronger emotional to avoid and cope. This is more likely to result in sadness and moderate depression.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Males, on the other hand, seem to score closer to ‘normal’ academic self-esteem and just below ‘normal’ general self-esteem.</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Males are less likely to use emotion to avoid, and they’re less likely to become depressed over their learning difficulty. However, they are more likely to become obviously disengaged with learning.</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Until recently, counselling – especially in schools - has been given a low priority in the treatment of dyslexic children and teens.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 now know that some children and teens are very receptive to counselling as it helps to reduce the despair they can feel.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 have also learned that a counselling approach in conjunction with a quality remedial approach is more successful than using a remedial approach alone.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Oh, and research tells us that counsellors do not need to be highly skilled professionals - any adult who can be warm and sympathetic with limited training could fulfil this role.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a:noFill/>
          <a:ln/>
        </p:spPr>
        <p:txBody>
          <a:bodyPr/>
          <a:lstStyle/>
          <a:p>
            <a:r>
              <a:rPr lang="en-AU" sz="1200" kern="1200" dirty="0" smtClean="0">
                <a:solidFill>
                  <a:schemeClr val="tx1"/>
                </a:solidFill>
                <a:effectLst/>
                <a:latin typeface="Arial" charset="0"/>
                <a:ea typeface="+mn-ea"/>
                <a:cs typeface="+mn-cs"/>
              </a:rPr>
              <a:t>Slide 27</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Good counselling/ mentoring models already exist.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impact – humanely – on students, and positively influence the cultures of schools.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u="none"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AU" sz="1200" b="1" baseline="0" dirty="0" smtClean="0"/>
              <a:t/>
            </a:r>
            <a:br>
              <a:rPr lang="en-AU" sz="1200" b="1" baseline="0" dirty="0" smtClean="0"/>
            </a:br>
            <a:endParaRPr lang="en-AU" sz="1200"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AU" sz="1200" b="1" baseline="0" dirty="0" smtClean="0"/>
          </a:p>
          <a:p>
            <a:endParaRPr lang="en-AU" b="1" dirty="0" smtClean="0"/>
          </a:p>
          <a:p>
            <a:endParaRPr lang="en-AU"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charset="0"/>
                <a:ea typeface="+mn-ea"/>
                <a:cs typeface="+mn-cs"/>
              </a:rPr>
              <a:t>Slide 28</a:t>
            </a: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 popular idea used in many schools </a:t>
            </a:r>
            <a:r>
              <a:rPr lang="en-AU" sz="1200" kern="1200" dirty="0" smtClean="0">
                <a:solidFill>
                  <a:schemeClr val="tx1"/>
                </a:solidFill>
                <a:effectLst/>
                <a:latin typeface="Arial" charset="0"/>
                <a:ea typeface="+mn-ea"/>
                <a:cs typeface="+mn-cs"/>
              </a:rPr>
              <a:t>is something similar to this - </a:t>
            </a:r>
            <a:r>
              <a:rPr lang="en-AU" sz="1200" i="1" kern="1200" dirty="0" smtClean="0">
                <a:solidFill>
                  <a:schemeClr val="tx1"/>
                </a:solidFill>
                <a:effectLst/>
                <a:latin typeface="Arial" charset="0"/>
                <a:ea typeface="+mn-ea"/>
                <a:cs typeface="+mn-cs"/>
              </a:rPr>
              <a:t>'student access cards’.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card, actually details the special provisions or adjustments the student is entitled to, and has been agreed to.</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It’s simply fastened into the back of their diary so it can be discretely shown to a busy subject teacher or a relieving teacher. The </a:t>
            </a:r>
            <a:r>
              <a:rPr lang="en-AU" sz="1200" i="1" kern="1200" dirty="0" smtClean="0">
                <a:solidFill>
                  <a:schemeClr val="tx1"/>
                </a:solidFill>
                <a:effectLst/>
                <a:latin typeface="Arial" charset="0"/>
                <a:ea typeface="+mn-ea"/>
                <a:cs typeface="+mn-cs"/>
              </a:rPr>
              <a:t>‘access card</a:t>
            </a:r>
            <a:r>
              <a:rPr lang="en-AU" sz="1200" kern="1200" dirty="0" smtClean="0">
                <a:solidFill>
                  <a:schemeClr val="tx1"/>
                </a:solidFill>
                <a:effectLst/>
                <a:latin typeface="Arial" charset="0"/>
                <a:ea typeface="+mn-ea"/>
                <a:cs typeface="+mn-cs"/>
              </a:rPr>
              <a:t>’ is likely to state… this student requires;</a:t>
            </a:r>
          </a:p>
          <a:p>
            <a:r>
              <a:rPr lang="en-AU" sz="1200" kern="1200" dirty="0" smtClean="0">
                <a:solidFill>
                  <a:schemeClr val="tx1"/>
                </a:solidFill>
                <a:effectLst/>
                <a:latin typeface="Arial" charset="0"/>
                <a:ea typeface="+mn-ea"/>
                <a:cs typeface="+mn-cs"/>
              </a:rPr>
              <a:t>			 </a:t>
            </a:r>
          </a:p>
          <a:p>
            <a:pPr lvl="0"/>
            <a:r>
              <a:rPr lang="en-AU" sz="1200" kern="1200" dirty="0" smtClean="0">
                <a:solidFill>
                  <a:schemeClr val="tx1"/>
                </a:solidFill>
                <a:effectLst/>
                <a:latin typeface="Arial" charset="0"/>
                <a:ea typeface="+mn-ea"/>
                <a:cs typeface="+mn-cs"/>
              </a:rPr>
              <a:t>exemption from reading aloud in class</a:t>
            </a:r>
          </a:p>
          <a:p>
            <a:pPr lvl="0"/>
            <a:r>
              <a:rPr lang="en-AU" sz="1200" kern="1200" dirty="0" smtClean="0">
                <a:solidFill>
                  <a:schemeClr val="tx1"/>
                </a:solidFill>
                <a:effectLst/>
                <a:latin typeface="Arial" charset="0"/>
                <a:ea typeface="+mn-ea"/>
                <a:cs typeface="+mn-cs"/>
              </a:rPr>
              <a:t>handouts instead of coping notes from the board </a:t>
            </a:r>
          </a:p>
          <a:p>
            <a:pPr lvl="0"/>
            <a:r>
              <a:rPr lang="en-AU" sz="1200" kern="1200" dirty="0" smtClean="0">
                <a:solidFill>
                  <a:schemeClr val="tx1"/>
                </a:solidFill>
                <a:effectLst/>
                <a:latin typeface="Arial" charset="0"/>
                <a:ea typeface="+mn-ea"/>
                <a:cs typeface="+mn-cs"/>
              </a:rPr>
              <a:t>extra time in tests and exams</a:t>
            </a:r>
          </a:p>
          <a:p>
            <a:pPr lvl="0"/>
            <a:r>
              <a:rPr lang="en-AU" sz="1200" kern="1200" dirty="0" smtClean="0">
                <a:solidFill>
                  <a:schemeClr val="tx1"/>
                </a:solidFill>
                <a:effectLst/>
                <a:latin typeface="Arial" charset="0"/>
                <a:ea typeface="+mn-ea"/>
                <a:cs typeface="+mn-cs"/>
              </a:rPr>
              <a:t>use of computer in lessons and tests</a:t>
            </a:r>
          </a:p>
          <a:p>
            <a:pPr lvl="0"/>
            <a:r>
              <a:rPr lang="en-AU" sz="1200" kern="1200" dirty="0" smtClean="0">
                <a:solidFill>
                  <a:schemeClr val="tx1"/>
                </a:solidFill>
                <a:effectLst/>
                <a:latin typeface="Arial" charset="0"/>
                <a:ea typeface="+mn-ea"/>
                <a:cs typeface="+mn-cs"/>
              </a:rPr>
              <a:t>use of calculator in lessons and tests </a:t>
            </a:r>
          </a:p>
          <a:p>
            <a:pPr lvl="0"/>
            <a:r>
              <a:rPr lang="en-AU" sz="1200" kern="1200" dirty="0" smtClean="0">
                <a:solidFill>
                  <a:schemeClr val="tx1"/>
                </a:solidFill>
                <a:effectLst/>
                <a:latin typeface="Arial" charset="0"/>
                <a:ea typeface="+mn-ea"/>
                <a:cs typeface="+mn-cs"/>
              </a:rPr>
              <a:t>work to be marked without penalty in relation to spelling and grammar</a:t>
            </a:r>
          </a:p>
          <a:p>
            <a:pPr lvl="0"/>
            <a:r>
              <a:rPr lang="en-AU" sz="1200" kern="1200" dirty="0" smtClean="0">
                <a:solidFill>
                  <a:schemeClr val="tx1"/>
                </a:solidFill>
                <a:effectLst/>
                <a:latin typeface="Arial" charset="0"/>
                <a:ea typeface="+mn-ea"/>
                <a:cs typeface="+mn-cs"/>
              </a:rPr>
              <a:t>provision of a reader or a scribe in tests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end goal is to skill students to become confident enough to speak directly with teachers about their needs and entitlements</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A2F81E1-5F80-42FC-AAC0-1350F23F33CC}" type="slidenum">
              <a:rPr lang="en-AU" smtClean="0"/>
              <a:pPr/>
              <a:t>28</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29</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Everything that glitters isn’t GOLD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Yet, there’s a gaggle of aggressively marketed programs (often computer based) claiming to </a:t>
            </a:r>
            <a:r>
              <a:rPr lang="en-AU" sz="1200" i="1" kern="1200" dirty="0" smtClean="0">
                <a:solidFill>
                  <a:schemeClr val="tx1"/>
                </a:solidFill>
                <a:effectLst/>
                <a:latin typeface="Arial" charset="0"/>
                <a:ea typeface="+mn-ea"/>
                <a:cs typeface="+mn-cs"/>
              </a:rPr>
              <a:t>“rewire the neural language circuits” </a:t>
            </a:r>
            <a:r>
              <a:rPr lang="en-AU" sz="1200" kern="1200" dirty="0" smtClean="0">
                <a:solidFill>
                  <a:schemeClr val="tx1"/>
                </a:solidFill>
                <a:effectLst/>
                <a:latin typeface="Arial" charset="0"/>
                <a:ea typeface="+mn-ea"/>
                <a:cs typeface="+mn-cs"/>
              </a:rPr>
              <a:t>and alleviate dyslexia, amongst all kinds of other things.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Sadly, quite a few have ended up in schools, and by doing so, they have morphed into having some form of legitimacy.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Instead they dupe teachers, parents and children.</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This is despite independent studies showing quite a number have </a:t>
            </a:r>
            <a:r>
              <a:rPr lang="en-AU" sz="1200" u="sng" kern="1200" dirty="0" smtClean="0">
                <a:solidFill>
                  <a:schemeClr val="tx1"/>
                </a:solidFill>
                <a:effectLst/>
                <a:latin typeface="Arial" charset="0"/>
                <a:ea typeface="+mn-ea"/>
                <a:cs typeface="+mn-cs"/>
              </a:rPr>
              <a:t>no to poor transfer effects</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Oh my goodness – what’s the impact of these useless or benign programs on a hopeful child?</a:t>
            </a:r>
          </a:p>
          <a:p>
            <a:pPr lvl="0"/>
            <a:r>
              <a:rPr lang="en-AU" sz="1200" kern="1200" dirty="0" smtClean="0">
                <a:solidFill>
                  <a:schemeClr val="tx1"/>
                </a:solidFill>
                <a:effectLst/>
                <a:latin typeface="Arial" charset="0"/>
                <a:ea typeface="+mn-ea"/>
                <a:cs typeface="+mn-cs"/>
              </a:rPr>
              <a:t>They reinforce failure. </a:t>
            </a:r>
          </a:p>
          <a:p>
            <a:pPr lvl="0"/>
            <a:r>
              <a:rPr lang="en-AU" sz="1200" kern="1200" dirty="0" smtClean="0">
                <a:solidFill>
                  <a:schemeClr val="tx1"/>
                </a:solidFill>
                <a:effectLst/>
                <a:latin typeface="Arial" charset="0"/>
                <a:ea typeface="+mn-ea"/>
                <a:cs typeface="+mn-cs"/>
              </a:rPr>
              <a:t>They reinforce the power of their reading difficulty. </a:t>
            </a:r>
          </a:p>
          <a:p>
            <a:pPr lvl="0"/>
            <a:r>
              <a:rPr lang="en-AU" sz="1200" kern="1200" dirty="0" smtClean="0">
                <a:solidFill>
                  <a:schemeClr val="tx1"/>
                </a:solidFill>
                <a:effectLst/>
                <a:latin typeface="Arial" charset="0"/>
                <a:ea typeface="+mn-ea"/>
                <a:cs typeface="+mn-cs"/>
              </a:rPr>
              <a:t>They reinforce a child’s shame and despair, and urge kids to see themselves as disabled.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 need to be much clever about managing interventions – always in the context of acknowledging their strengths what they can do well.</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Hey, nothing has changed since an Australian Government Inquiry into the Teaching of Reading in 2004.</a:t>
            </a:r>
          </a:p>
          <a:p>
            <a:r>
              <a:rPr lang="en-AU" sz="1200" kern="1200" dirty="0" smtClean="0">
                <a:solidFill>
                  <a:schemeClr val="tx1"/>
                </a:solidFill>
                <a:effectLst/>
                <a:latin typeface="Arial" charset="0"/>
                <a:ea typeface="+mn-ea"/>
                <a:cs typeface="+mn-cs"/>
              </a:rPr>
              <a:t>It said - ALL students will benefit most from methods that EXPLICITLY teach reading.</a:t>
            </a:r>
          </a:p>
          <a:p>
            <a:r>
              <a:rPr lang="en-AU" sz="1200" kern="1200" dirty="0" smtClean="0">
                <a:solidFill>
                  <a:schemeClr val="tx1"/>
                </a:solidFill>
                <a:effectLst/>
                <a:latin typeface="Arial" charset="0"/>
                <a:ea typeface="+mn-ea"/>
                <a:cs typeface="+mn-cs"/>
              </a:rPr>
              <a:t>Methods that highlight the relationship between; phonology and orthography in language, that help students to ‘break the code’ and master text-attack skills to aid in comprehension.</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 emphasised that the explicit teaching of reading needs to continue much, much longer in schools, well past junior primary for many, and well into secondary school for some.</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29</a:t>
            </a:fld>
            <a:endParaRPr lang="en-US"/>
          </a:p>
        </p:txBody>
      </p:sp>
    </p:spTree>
    <p:extLst>
      <p:ext uri="{BB962C8B-B14F-4D97-AF65-F5344CB8AC3E}">
        <p14:creationId xmlns:p14="http://schemas.microsoft.com/office/powerpoint/2010/main" xmlns="" val="403741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3</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dreadful shame slowly replaces their dream to read and write.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 few turn their shame inwards. They disengage and </a:t>
            </a:r>
            <a:r>
              <a:rPr lang="en-US" sz="1200" kern="1200" dirty="0" smtClean="0">
                <a:solidFill>
                  <a:schemeClr val="tx1"/>
                </a:solidFill>
                <a:effectLst/>
                <a:latin typeface="Arial" charset="0"/>
                <a:ea typeface="+mn-ea"/>
                <a:cs typeface="+mn-cs"/>
              </a:rPr>
              <a:t>stop trying.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Some become sad, lose friendships and refuse to go to school. </a:t>
            </a:r>
          </a:p>
          <a:p>
            <a:r>
              <a:rPr lang="en-AU" sz="1200" kern="1200" dirty="0" smtClean="0">
                <a:solidFill>
                  <a:schemeClr val="tx1"/>
                </a:solidFill>
                <a:effectLst/>
                <a:latin typeface="Arial" charset="0"/>
                <a:ea typeface="+mn-ea"/>
                <a:cs typeface="+mn-cs"/>
              </a:rPr>
              <a:t>Some become depressed and contemplate the incomprehensible seeing it as a better option than dealing with their shame, in front of peers, every day.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For those with a propensity to act out their shame, the script plays out with great speed by perfecting eruptive emotion and errant behaviour.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Not being able to crack the PRINT CODE still hurts, but at least they gain recognition for something.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How brave are our dyslexic students? </a:t>
            </a:r>
          </a:p>
          <a:p>
            <a:r>
              <a:rPr lang="en-AU" sz="1200" kern="1200" dirty="0" smtClean="0">
                <a:solidFill>
                  <a:schemeClr val="tx1"/>
                </a:solidFill>
                <a:effectLst/>
                <a:latin typeface="Arial" charset="0"/>
                <a:ea typeface="+mn-ea"/>
                <a:cs typeface="+mn-cs"/>
              </a:rPr>
              <a:t>How can they remain emotionally intact when they cannot access the everyday currency so readily available to others?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3</a:t>
            </a:fld>
            <a:endParaRPr lang="en-US"/>
          </a:p>
        </p:txBody>
      </p:sp>
    </p:spTree>
    <p:extLst>
      <p:ext uri="{BB962C8B-B14F-4D97-AF65-F5344CB8AC3E}">
        <p14:creationId xmlns:p14="http://schemas.microsoft.com/office/powerpoint/2010/main" xmlns="" val="104053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30</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There is no cure for dyslexia, but it can be remediated with proper teaching and training.</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approach has to be structured and very consistent.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Specialist early intervention – often with a skilled teacher or speech pathologist – has been a well-trod path for families who can, and cannot, afford it in the past.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 takes BIG commitment by kids and parents – and when done privately can be very costly. These are big barriers for success.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You see, good remediation has been sourced outside of school systems because it simply hasn’t been present in most schools. In fact, as I mentioned before, there’s been a backdrop in some systems where Dyslexia did not exist for a long, long time.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30</a:t>
            </a:fld>
            <a:endParaRPr lang="en-US"/>
          </a:p>
        </p:txBody>
      </p:sp>
    </p:spTree>
    <p:extLst>
      <p:ext uri="{BB962C8B-B14F-4D97-AF65-F5344CB8AC3E}">
        <p14:creationId xmlns:p14="http://schemas.microsoft.com/office/powerpoint/2010/main" xmlns="" val="4037411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31</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we have learnt is that good Dyslexia specific intervention is wonderful explicit reading intervention for ALL kids.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Orton-Gillingham Multisensory Method - developed in the early 1930's - has special way of teaching phonemics and language structure to dyslexics. Research supports its approach.</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We know that the BEST interventions have to focus on:</a:t>
            </a:r>
          </a:p>
          <a:p>
            <a:pPr lvl="0"/>
            <a:r>
              <a:rPr lang="en-AU" sz="1200" kern="1200" dirty="0" smtClean="0">
                <a:solidFill>
                  <a:schemeClr val="tx1"/>
                </a:solidFill>
                <a:effectLst/>
                <a:latin typeface="Arial" charset="0"/>
                <a:ea typeface="+mn-ea"/>
                <a:cs typeface="+mn-cs"/>
              </a:rPr>
              <a:t>explicit training in phonological awareness</a:t>
            </a:r>
          </a:p>
          <a:p>
            <a:pPr lvl="0"/>
            <a:r>
              <a:rPr lang="en-AU" sz="1200" kern="1200" dirty="0" smtClean="0">
                <a:solidFill>
                  <a:schemeClr val="tx1"/>
                </a:solidFill>
                <a:effectLst/>
                <a:latin typeface="Arial" charset="0"/>
                <a:ea typeface="+mn-ea"/>
                <a:cs typeface="+mn-cs"/>
              </a:rPr>
              <a:t>strong focus on decoding or word work</a:t>
            </a:r>
          </a:p>
          <a:p>
            <a:pPr lvl="0"/>
            <a:r>
              <a:rPr lang="en-AU" sz="1200" kern="1200" dirty="0" smtClean="0">
                <a:solidFill>
                  <a:schemeClr val="tx1"/>
                </a:solidFill>
                <a:effectLst/>
                <a:latin typeface="Arial" charset="0"/>
                <a:ea typeface="+mn-ea"/>
                <a:cs typeface="+mn-cs"/>
              </a:rPr>
              <a:t>the reading of progressively more difficult texts</a:t>
            </a:r>
          </a:p>
          <a:p>
            <a:pPr lvl="0"/>
            <a:r>
              <a:rPr lang="en-AU" sz="1200" kern="1200" dirty="0" smtClean="0">
                <a:solidFill>
                  <a:schemeClr val="tx1"/>
                </a:solidFill>
                <a:effectLst/>
                <a:latin typeface="Arial" charset="0"/>
                <a:ea typeface="+mn-ea"/>
                <a:cs typeface="+mn-cs"/>
              </a:rPr>
              <a:t>practice of comprehension strategies while reading texts</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31</a:t>
            </a:fld>
            <a:endParaRPr lang="en-US"/>
          </a:p>
        </p:txBody>
      </p:sp>
    </p:spTree>
    <p:extLst>
      <p:ext uri="{BB962C8B-B14F-4D97-AF65-F5344CB8AC3E}">
        <p14:creationId xmlns:p14="http://schemas.microsoft.com/office/powerpoint/2010/main" xmlns="" val="4037411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32</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Never think that assistive technology should be delayed until dyslexic students learn the basic skills of handwriting, spelling, grammar or reading first.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Hey, these kids learn differently, and no matter how well they are taught many will never cope with these rudimentary skills.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need legitimate options such as - calculators, phones hand-held organisers, mobile phones and ‘stickies’. </a:t>
            </a:r>
          </a:p>
          <a:p>
            <a:r>
              <a:rPr lang="en-AU" sz="1200" kern="1200" dirty="0" smtClean="0">
                <a:solidFill>
                  <a:schemeClr val="tx1"/>
                </a:solidFill>
                <a:effectLst/>
                <a:latin typeface="Arial" charset="0"/>
                <a:ea typeface="+mn-ea"/>
                <a:cs typeface="+mn-cs"/>
              </a:rPr>
              <a:t>And don’t forget </a:t>
            </a:r>
            <a:r>
              <a:rPr lang="en-AU" sz="1200" i="1" kern="1200" dirty="0" smtClean="0">
                <a:solidFill>
                  <a:schemeClr val="tx1"/>
                </a:solidFill>
                <a:effectLst/>
                <a:latin typeface="Arial" charset="0"/>
                <a:ea typeface="+mn-ea"/>
                <a:cs typeface="+mn-cs"/>
              </a:rPr>
              <a:t>Microsoft Office Outlook</a:t>
            </a:r>
            <a:r>
              <a:rPr lang="en-AU" sz="1200" kern="1200" dirty="0" smtClean="0">
                <a:solidFill>
                  <a:schemeClr val="tx1"/>
                </a:solidFill>
                <a:effectLst/>
                <a:latin typeface="Arial" charset="0"/>
                <a:ea typeface="+mn-ea"/>
                <a:cs typeface="+mn-cs"/>
              </a:rPr>
              <a:t> . It contains wonderful little memory joggers to set up lists, schedules, time lines for assignments and reminders.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Why make someone agonise over their memory difficulty when they could use a device to take the pressure off?</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Not only does this practical approach allow kids to access their higher level thinking skills more easily, but helps to buoy their motivation as successful learners.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This is a ‘dyslexic friendly’ approach!</a:t>
            </a:r>
          </a:p>
          <a:p>
            <a:r>
              <a:rPr lang="en-AU" sz="1200" b="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32</a:t>
            </a:fld>
            <a:endParaRPr lang="en-US"/>
          </a:p>
        </p:txBody>
      </p:sp>
    </p:spTree>
    <p:extLst>
      <p:ext uri="{BB962C8B-B14F-4D97-AF65-F5344CB8AC3E}">
        <p14:creationId xmlns:p14="http://schemas.microsoft.com/office/powerpoint/2010/main" xmlns="" val="1052370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33</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Feeling humiliated or sensitive about learning most lessons doesn’t set the perfect footing for reciprocal friendships.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It’s hard to cement friendships with someone who’s a bit too enthusiastic, is moody, who has a ‘chip on their shoulder’, who is too sensitive, who thought jumps, who forgets and seems a bit stuck in their world.</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the research is crystal clear - </a:t>
            </a:r>
            <a:r>
              <a:rPr lang="en-US" sz="1200" kern="1200" dirty="0" smtClean="0">
                <a:solidFill>
                  <a:schemeClr val="tx1"/>
                </a:solidFill>
                <a:effectLst/>
                <a:latin typeface="Arial" charset="0"/>
                <a:ea typeface="+mn-ea"/>
                <a:cs typeface="+mn-cs"/>
              </a:rPr>
              <a:t>without adequate social success children and adolescents are far more likely to be at risk from emotional and mental health difficulties!</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impact of attaching to peers is significant.</a:t>
            </a:r>
            <a:endParaRPr lang="en-AU"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Sometimes an edge can be found by immersing kids in a formal social-skills training program - with peers - where they’re explicitly taught how to behave in pro-social ways benefits.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 also engineer opportunities for kids to feel the embracing comfort of </a:t>
            </a:r>
            <a:r>
              <a:rPr lang="en-US" sz="1200" kern="1200" dirty="0" smtClean="0">
                <a:solidFill>
                  <a:schemeClr val="tx1"/>
                </a:solidFill>
                <a:effectLst/>
                <a:latin typeface="Arial" charset="0"/>
                <a:ea typeface="+mn-ea"/>
                <a:cs typeface="+mn-cs"/>
              </a:rPr>
              <a:t>warm interactions with peers</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There are some quality social skills programs about, and they can be easily tracked down.</a:t>
            </a:r>
          </a:p>
          <a:p>
            <a:r>
              <a:rPr lang="en-AU" sz="1200" kern="1200" dirty="0" smtClean="0">
                <a:solidFill>
                  <a:schemeClr val="tx1"/>
                </a:solidFill>
                <a:effectLst/>
                <a:latin typeface="Arial" charset="0"/>
                <a:ea typeface="+mn-ea"/>
                <a:cs typeface="+mn-cs"/>
              </a:rPr>
              <a:t>And, never forget to mention to parents the value of clubs, associations and social groups that exist in the local community.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What a way to connect socially over an interest. What a fabulous way for a young person – a person of any age – to find vale in themselves and in others!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Gather up your contacts and distribute them to support young people and families make healthy connections. </a:t>
            </a:r>
          </a:p>
          <a:p>
            <a:r>
              <a:rPr lang="en-US" sz="1200"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33</a:t>
            </a:fld>
            <a:endParaRPr lang="en-US"/>
          </a:p>
        </p:txBody>
      </p:sp>
    </p:spTree>
    <p:extLst>
      <p:ext uri="{BB962C8B-B14F-4D97-AF65-F5344CB8AC3E}">
        <p14:creationId xmlns:p14="http://schemas.microsoft.com/office/powerpoint/2010/main" xmlns="" val="1165050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charset="0"/>
                <a:ea typeface="+mn-ea"/>
                <a:cs typeface="+mn-cs"/>
              </a:rPr>
              <a:t>Slide 34</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Meet Tim</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You’ve probably guessed. Tim did grow up, and it hasn’t been without its struggles.</a:t>
            </a:r>
          </a:p>
          <a:p>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He’s 15 year old now. Here he is… see 2</a:t>
            </a:r>
            <a:r>
              <a:rPr lang="en-AU" sz="1200" kern="1200" baseline="30000" dirty="0" smtClean="0">
                <a:solidFill>
                  <a:schemeClr val="tx1"/>
                </a:solidFill>
                <a:effectLst/>
                <a:latin typeface="Arial" charset="0"/>
                <a:ea typeface="+mn-ea"/>
                <a:cs typeface="+mn-cs"/>
              </a:rPr>
              <a:t>nd</a:t>
            </a:r>
            <a:r>
              <a:rPr lang="en-AU" sz="1200" kern="1200" dirty="0" smtClean="0">
                <a:solidFill>
                  <a:schemeClr val="tx1"/>
                </a:solidFill>
                <a:effectLst/>
                <a:latin typeface="Arial" charset="0"/>
                <a:ea typeface="+mn-ea"/>
                <a:cs typeface="+mn-cs"/>
              </a:rPr>
              <a:t> film clip</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A2F81E1-5F80-42FC-AAC0-1350F23F33CC}" type="slidenum">
              <a:rPr lang="en-AU" smtClean="0"/>
              <a:pPr/>
              <a:t>34</a:t>
            </a:fld>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35</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Thanks, Tim</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By the way you should know that the video clips you saw today were filmed and produced by a year 11 student.</a:t>
            </a:r>
          </a:p>
          <a:p>
            <a:r>
              <a:rPr lang="en-AU" sz="1200" kern="1200" dirty="0" smtClean="0">
                <a:solidFill>
                  <a:schemeClr val="tx1"/>
                </a:solidFill>
                <a:effectLst/>
                <a:latin typeface="Arial" charset="0"/>
                <a:ea typeface="+mn-ea"/>
                <a:cs typeface="+mn-cs"/>
              </a:rPr>
              <a:t>His name is </a:t>
            </a:r>
            <a:r>
              <a:rPr lang="en-AU" sz="1200" kern="1200" dirty="0" err="1" smtClean="0">
                <a:solidFill>
                  <a:schemeClr val="tx1"/>
                </a:solidFill>
                <a:effectLst/>
                <a:latin typeface="Arial" charset="0"/>
                <a:ea typeface="+mn-ea"/>
                <a:cs typeface="+mn-cs"/>
              </a:rPr>
              <a:t>Jono</a:t>
            </a:r>
            <a:r>
              <a:rPr lang="en-AU" sz="1200" kern="1200" dirty="0" smtClean="0">
                <a:solidFill>
                  <a:schemeClr val="tx1"/>
                </a:solidFill>
                <a:effectLst/>
                <a:latin typeface="Arial" charset="0"/>
                <a:ea typeface="+mn-ea"/>
                <a:cs typeface="+mn-cs"/>
              </a:rPr>
              <a:t>.  Thank you, </a:t>
            </a:r>
            <a:r>
              <a:rPr lang="en-AU" sz="1200" kern="1200" dirty="0" err="1" smtClean="0">
                <a:solidFill>
                  <a:schemeClr val="tx1"/>
                </a:solidFill>
                <a:effectLst/>
                <a:latin typeface="Arial" charset="0"/>
                <a:ea typeface="+mn-ea"/>
                <a:cs typeface="+mn-cs"/>
              </a:rPr>
              <a:t>Jono</a:t>
            </a:r>
            <a:r>
              <a:rPr lang="en-AU" sz="1200" kern="1200" dirty="0" smtClean="0">
                <a:solidFill>
                  <a:schemeClr val="tx1"/>
                </a:solidFill>
                <a:effectLst/>
                <a:latin typeface="Arial" charset="0"/>
                <a:ea typeface="+mn-ea"/>
                <a:cs typeface="+mn-cs"/>
              </a:rPr>
              <a:t>.</a:t>
            </a:r>
          </a:p>
          <a:p>
            <a:r>
              <a:rPr lang="en-AU" sz="1200" kern="1200" dirty="0" smtClean="0">
                <a:solidFill>
                  <a:schemeClr val="tx1"/>
                </a:solidFill>
                <a:effectLst/>
                <a:latin typeface="Arial" charset="0"/>
                <a:ea typeface="+mn-ea"/>
                <a:cs typeface="+mn-cs"/>
              </a:rPr>
              <a:t>Besides being a terrific human being </a:t>
            </a:r>
            <a:r>
              <a:rPr lang="en-AU" sz="1200" kern="1200" dirty="0" err="1" smtClean="0">
                <a:solidFill>
                  <a:schemeClr val="tx1"/>
                </a:solidFill>
                <a:effectLst/>
                <a:latin typeface="Arial" charset="0"/>
                <a:ea typeface="+mn-ea"/>
                <a:cs typeface="+mn-cs"/>
              </a:rPr>
              <a:t>Jono</a:t>
            </a:r>
            <a:r>
              <a:rPr lang="en-AU" sz="1200" kern="1200" dirty="0" smtClean="0">
                <a:solidFill>
                  <a:schemeClr val="tx1"/>
                </a:solidFill>
                <a:effectLst/>
                <a:latin typeface="Arial" charset="0"/>
                <a:ea typeface="+mn-ea"/>
                <a:cs typeface="+mn-cs"/>
              </a:rPr>
              <a:t> is also hugely dyslexic.</a:t>
            </a:r>
          </a:p>
          <a:p>
            <a:r>
              <a:rPr lang="en-AU" sz="1200" kern="1200" dirty="0" smtClean="0">
                <a:solidFill>
                  <a:schemeClr val="tx1"/>
                </a:solidFill>
                <a:effectLst/>
                <a:latin typeface="Arial" charset="0"/>
                <a:ea typeface="+mn-ea"/>
                <a:cs typeface="+mn-cs"/>
              </a:rPr>
              <a:t>He says he wouldn’t give his Dyslexia away in case he lost some of his filmmaking talent and passion.</a:t>
            </a:r>
          </a:p>
          <a:p>
            <a:r>
              <a:rPr lang="en-AU" sz="1200" kern="1200" dirty="0" err="1" smtClean="0">
                <a:solidFill>
                  <a:schemeClr val="tx1"/>
                </a:solidFill>
                <a:effectLst/>
                <a:latin typeface="Arial" charset="0"/>
                <a:ea typeface="+mn-ea"/>
                <a:cs typeface="+mn-cs"/>
              </a:rPr>
              <a:t>Jono</a:t>
            </a:r>
            <a:r>
              <a:rPr lang="en-AU" sz="1200" kern="1200" dirty="0" smtClean="0">
                <a:solidFill>
                  <a:schemeClr val="tx1"/>
                </a:solidFill>
                <a:effectLst/>
                <a:latin typeface="Arial" charset="0"/>
                <a:ea typeface="+mn-ea"/>
                <a:cs typeface="+mn-cs"/>
              </a:rPr>
              <a:t> has found his strength and has received support to capitalise on it!</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To finish up I want to leave you with one thought…</a:t>
            </a:r>
          </a:p>
          <a:p>
            <a:r>
              <a:rPr lang="en-AU" sz="1200" kern="1200" dirty="0" smtClean="0">
                <a:solidFill>
                  <a:schemeClr val="tx1"/>
                </a:solidFill>
                <a:effectLst/>
                <a:latin typeface="Arial" charset="0"/>
                <a:ea typeface="+mn-ea"/>
                <a:cs typeface="+mn-cs"/>
              </a:rPr>
              <a:t>We need to view the success of our dyslexic students in schools and in our community as a LITMUS TEST.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If they're failing – academically, behaviourally or emotionally – then we know our practice is falling short of meeting the individual learning preferences of many.</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When we truly get our ‘reading’ and ‘general teaching practice’ right for dyslexic students – the bonus is, we’ll get it right for all students!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Thank you</a:t>
            </a:r>
          </a:p>
          <a:p>
            <a:r>
              <a:rPr lang="en-AU" sz="1200" kern="1200" dirty="0" smtClean="0">
                <a:solidFill>
                  <a:schemeClr val="tx1"/>
                </a:solidFill>
                <a:effectLst/>
                <a:latin typeface="Arial" charset="0"/>
                <a:ea typeface="+mn-ea"/>
                <a:cs typeface="+mn-cs"/>
              </a:rPr>
              <a:t> </a:t>
            </a:r>
          </a:p>
          <a:p>
            <a:endParaRPr lang="en-AU" sz="1200" b="1"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35</a:t>
            </a:fld>
            <a:endParaRPr lang="en-US"/>
          </a:p>
        </p:txBody>
      </p:sp>
    </p:spTree>
    <p:extLst>
      <p:ext uri="{BB962C8B-B14F-4D97-AF65-F5344CB8AC3E}">
        <p14:creationId xmlns:p14="http://schemas.microsoft.com/office/powerpoint/2010/main" xmlns="" val="126014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4</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There is now more than enough clinical evidence to show that both male and female dyslexics carry elevated negative perceptions of their peers, of school, of themselves and about their academic futures.</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It’s what you’d guess isn’t it?</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4</a:t>
            </a:fld>
            <a:endParaRPr lang="en-US"/>
          </a:p>
        </p:txBody>
      </p:sp>
    </p:spTree>
    <p:extLst>
      <p:ext uri="{BB962C8B-B14F-4D97-AF65-F5344CB8AC3E}">
        <p14:creationId xmlns:p14="http://schemas.microsoft.com/office/powerpoint/2010/main" xmlns="" val="111175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5</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result is heightened levels of emotional and behavioural turbulence.</a:t>
            </a:r>
          </a:p>
          <a:p>
            <a:endParaRPr lang="en-AU" sz="1200" b="1" kern="1200" dirty="0" smtClean="0">
              <a:solidFill>
                <a:schemeClr val="tx1"/>
              </a:solidFill>
              <a:effectLst/>
              <a:latin typeface="Arial" charset="0"/>
              <a:ea typeface="+mn-ea"/>
              <a:cs typeface="+mn-cs"/>
            </a:endParaRPr>
          </a:p>
          <a:p>
            <a:r>
              <a:rPr lang="en-AU" sz="1200" b="1" kern="1200" dirty="0" smtClean="0">
                <a:solidFill>
                  <a:schemeClr val="tx1"/>
                </a:solidFill>
                <a:effectLst/>
                <a:latin typeface="Arial" charset="0"/>
                <a:ea typeface="+mn-ea"/>
                <a:cs typeface="+mn-cs"/>
              </a:rPr>
              <a:t> </a:t>
            </a:r>
          </a:p>
          <a:p>
            <a:r>
              <a:rPr lang="en-AU" sz="1200" b="1" kern="1200" dirty="0" smtClean="0">
                <a:solidFill>
                  <a:schemeClr val="tx1"/>
                </a:solidFill>
                <a:effectLst/>
                <a:latin typeface="Arial" charset="0"/>
                <a:ea typeface="+mn-ea"/>
                <a:cs typeface="+mn-cs"/>
              </a:rPr>
              <a:t> </a:t>
            </a:r>
          </a:p>
          <a:p>
            <a:r>
              <a:rPr lang="en-AU" sz="1200" b="1" kern="1200" dirty="0" smtClean="0">
                <a:solidFill>
                  <a:schemeClr val="tx1"/>
                </a:solidFill>
                <a:effectLst/>
                <a:latin typeface="Arial" charset="0"/>
                <a:ea typeface="+mn-ea"/>
                <a:cs typeface="+mn-cs"/>
              </a:rPr>
              <a:t> </a:t>
            </a:r>
          </a:p>
          <a:p>
            <a:endParaRPr lang="en-AU" dirty="0" smtClean="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5</a:t>
            </a:fld>
            <a:endParaRPr lang="en-US"/>
          </a:p>
        </p:txBody>
      </p:sp>
    </p:spTree>
    <p:extLst>
      <p:ext uri="{BB962C8B-B14F-4D97-AF65-F5344CB8AC3E}">
        <p14:creationId xmlns:p14="http://schemas.microsoft.com/office/powerpoint/2010/main" xmlns="" val="111175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6</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Every dyslexic can tell about embarrassing and soul-destroying experiences they’ve had at school.</a:t>
            </a:r>
          </a:p>
          <a:p>
            <a:r>
              <a:rPr lang="en-AU" sz="1200" kern="1200" dirty="0" smtClean="0">
                <a:solidFill>
                  <a:schemeClr val="tx1"/>
                </a:solidFill>
                <a:effectLst/>
                <a:latin typeface="Arial" charset="0"/>
                <a:ea typeface="+mn-ea"/>
                <a:cs typeface="+mn-cs"/>
              </a:rPr>
              <a:t>The developing self-image of kids makes them very vulnerable. </a:t>
            </a:r>
          </a:p>
          <a:p>
            <a:r>
              <a:rPr lang="en-AU" sz="1200" kern="1200" dirty="0" smtClean="0">
                <a:solidFill>
                  <a:schemeClr val="tx1"/>
                </a:solidFill>
                <a:effectLst/>
                <a:latin typeface="Arial" charset="0"/>
                <a:ea typeface="+mn-ea"/>
                <a:cs typeface="+mn-cs"/>
              </a:rPr>
              <a:t>Plenty of sadness, anxiety, anger and depression is common.</a:t>
            </a:r>
          </a:p>
          <a:p>
            <a:r>
              <a:rPr lang="en-AU" sz="1200" kern="1200" dirty="0" smtClean="0">
                <a:solidFill>
                  <a:schemeClr val="tx1"/>
                </a:solidFill>
                <a:effectLst/>
                <a:latin typeface="Arial" charset="0"/>
                <a:ea typeface="+mn-ea"/>
                <a:cs typeface="+mn-cs"/>
              </a:rPr>
              <a:t> </a:t>
            </a:r>
          </a:p>
          <a:p>
            <a:endParaRPr lang="en-AU" sz="1200" b="1" kern="1200" dirty="0" smtClean="0">
              <a:solidFill>
                <a:schemeClr val="tx1"/>
              </a:solidFill>
              <a:effectLst/>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6</a:t>
            </a:fld>
            <a:endParaRPr lang="en-US"/>
          </a:p>
        </p:txBody>
      </p:sp>
    </p:spTree>
    <p:extLst>
      <p:ext uri="{BB962C8B-B14F-4D97-AF65-F5344CB8AC3E}">
        <p14:creationId xmlns:p14="http://schemas.microsoft.com/office/powerpoint/2010/main" xmlns="" val="111175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7</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And, why wouldn’t it be common?</a:t>
            </a:r>
          </a:p>
          <a:p>
            <a:r>
              <a:rPr lang="en-AU" sz="1200" kern="1200" dirty="0" smtClean="0">
                <a:solidFill>
                  <a:schemeClr val="tx1"/>
                </a:solidFill>
                <a:effectLst/>
                <a:latin typeface="Arial" charset="0"/>
                <a:ea typeface="+mn-ea"/>
                <a:cs typeface="+mn-cs"/>
              </a:rPr>
              <a:t> </a:t>
            </a:r>
          </a:p>
          <a:p>
            <a:endParaRPr lang="en-AU" sz="1200" b="1" kern="1200" dirty="0" smtClean="0">
              <a:solidFill>
                <a:schemeClr val="tx1"/>
              </a:solidFill>
              <a:effectLst/>
              <a:latin typeface="Arial" charset="0"/>
              <a:ea typeface="+mn-ea"/>
              <a:cs typeface="+mn-cs"/>
            </a:endParaRPr>
          </a:p>
          <a:p>
            <a:r>
              <a:rPr lang="en-AU" sz="1200" b="1" kern="1200" dirty="0" smtClean="0">
                <a:solidFill>
                  <a:schemeClr val="tx1"/>
                </a:solidFill>
                <a:effectLst/>
                <a:latin typeface="Arial" charset="0"/>
                <a:ea typeface="+mn-ea"/>
                <a:cs typeface="+mn-cs"/>
              </a:rPr>
              <a:t> </a:t>
            </a:r>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7</a:t>
            </a:fld>
            <a:endParaRPr lang="en-US"/>
          </a:p>
        </p:txBody>
      </p:sp>
    </p:spTree>
    <p:extLst>
      <p:ext uri="{BB962C8B-B14F-4D97-AF65-F5344CB8AC3E}">
        <p14:creationId xmlns:p14="http://schemas.microsoft.com/office/powerpoint/2010/main" xmlns="" val="111175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8</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They’re often labelled as lazy, avoiders, lacking in ability and poorly motivated. </a:t>
            </a:r>
          </a:p>
          <a:p>
            <a:r>
              <a:rPr lang="en-AU" sz="1200" kern="1200" dirty="0" smtClean="0">
                <a:solidFill>
                  <a:schemeClr val="tx1"/>
                </a:solidFill>
                <a:effectLst/>
                <a:latin typeface="Arial" charset="0"/>
                <a:ea typeface="+mn-ea"/>
                <a:cs typeface="+mn-cs"/>
              </a:rPr>
              <a:t>THE EMOTIONAL FALLOUT can be unbearable.</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For those who wish to read the startling clinical evidence about the links between </a:t>
            </a:r>
            <a:r>
              <a:rPr lang="en-AU" sz="1200" i="1" kern="1200" dirty="0" smtClean="0">
                <a:solidFill>
                  <a:schemeClr val="tx1"/>
                </a:solidFill>
                <a:effectLst/>
                <a:latin typeface="Arial" charset="0"/>
                <a:ea typeface="+mn-ea"/>
                <a:cs typeface="+mn-cs"/>
              </a:rPr>
              <a:t>Dyslexia, Behaviour and Depression, </a:t>
            </a:r>
            <a:r>
              <a:rPr lang="en-AU" sz="1200" kern="1200" dirty="0" smtClean="0">
                <a:solidFill>
                  <a:schemeClr val="tx1"/>
                </a:solidFill>
                <a:effectLst/>
                <a:latin typeface="Arial" charset="0"/>
                <a:ea typeface="+mn-ea"/>
                <a:cs typeface="+mn-cs"/>
              </a:rPr>
              <a:t>I have gathered 13 research articles for you.</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The last slide today will show you how to access them.</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endParaRPr lang="en-AU"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8</a:t>
            </a:fld>
            <a:endParaRPr lang="en-US"/>
          </a:p>
        </p:txBody>
      </p:sp>
    </p:spTree>
    <p:extLst>
      <p:ext uri="{BB962C8B-B14F-4D97-AF65-F5344CB8AC3E}">
        <p14:creationId xmlns:p14="http://schemas.microsoft.com/office/powerpoint/2010/main" xmlns="" val="111175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mn-ea"/>
                <a:cs typeface="+mn-cs"/>
              </a:rPr>
              <a:t>Slide 9</a:t>
            </a:r>
          </a:p>
          <a:p>
            <a:r>
              <a:rPr lang="en-AU" sz="1200" kern="1200" dirty="0" smtClean="0">
                <a:solidFill>
                  <a:schemeClr val="tx1"/>
                </a:solidFill>
                <a:effectLst/>
                <a:latin typeface="Arial" charset="0"/>
                <a:ea typeface="+mn-ea"/>
                <a:cs typeface="+mn-cs"/>
              </a:rPr>
              <a:t> </a:t>
            </a:r>
          </a:p>
          <a:p>
            <a:r>
              <a:rPr lang="en-AU" sz="1200" b="1" kern="1200" dirty="0" smtClean="0">
                <a:solidFill>
                  <a:schemeClr val="tx1"/>
                </a:solidFill>
                <a:effectLst/>
                <a:latin typeface="Arial" charset="0"/>
                <a:ea typeface="+mn-ea"/>
                <a:cs typeface="+mn-cs"/>
              </a:rPr>
              <a:t>See video clip – part one</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Here’s Tim’s story, and how he chose to cope with his dyslexia at age 7 …</a:t>
            </a:r>
          </a:p>
          <a:p>
            <a:r>
              <a:rPr lang="en-AU" sz="1200"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“Our Timothy had been very flat for most of the summer holidays, but the last couple of weeks were particularly hard for him. He had cried a lot about having to go back to school. A day did not pass without him questioning why he had to go. With a week of holidays left the tantruming subsided, but the tears continued. It seemed he had resigned himself to return to school.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His younger brother and sister were asleep, Timmy was watching the television and I was in the kitchen.</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‘Thud.’ A couple of seconds passed. ‘Thud.' A few more seconds passed. ‘Thud’ is the only way to explain the sound. It was deep and powerful like nothing I’d heard before and recalling it makes my heart jump to my throat.</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'Thud.’ It got the better of me, so as good mothers do, I went to investigate. Not often did I need to check on Timmy, we had been blessed with a calm, thoughtful child. I made my way into the lounge, stepped inside and looked. There I saw Timmy doing a tall hand stand on the couch.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"Timothy how many times have I told you and your brother?”</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'Thud.’</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"No. No. No. No. Stop!"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It all hit home. He was lifting himself up as high as he could with his hands on the back of the couch, and then jerked his hands away so his head crunched into the couch seat below. The 'thud' was his feet hitting against the wall helping to propel him with all the more force into the seat.</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 grabbed him and pulled him onto my lap.</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“You could break your bloody neck if you keep doing this!” I screamed.</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 know,” he calmly responded.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“If you know why on earth are you doing it?”</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 don't want to be here.”</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Innocently, I said, “That’s fine. If you’re bored don’t stay here. Go and do something else.”</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“No. I don't want to be here. I want to die," he said staring up into my eyes.</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He continued, “I don't want to feel this way anymore and if I am dead I won’t have to go to school.”</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“You can't help me mum. I'm never going to learn to read”.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 hugged him and sobbed. I couldn't let him go.</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Timothy had spent eighteen months in preschool, eighteen months in reception and twelve months in year 1. After four years of formal education he had stalled on the readers from the orange box. Each of them had just a word or two to a page. His best friends were beginning to read the Harry Potter books. A few months later Timothy was identified with a learning difficulty, dyslexia. That helped to explain why he has such confusions, but it hasn’t changed the way he feels about it.</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I love our son. I hate our lounge. I still can't think of our beautiful desperate little boy bouncing on his neck because he didn't think there was anything else he could do. Timothy was seven and half when he tried to escape the world because he couldn't read.</a:t>
            </a:r>
            <a:endParaRPr lang="en-AU" sz="1200" kern="1200" dirty="0" smtClean="0">
              <a:solidFill>
                <a:schemeClr val="tx1"/>
              </a:solidFill>
              <a:effectLst/>
              <a:latin typeface="Arial" charset="0"/>
              <a:ea typeface="+mn-ea"/>
              <a:cs typeface="+mn-cs"/>
            </a:endParaRPr>
          </a:p>
          <a:p>
            <a:r>
              <a:rPr lang="en-AU" sz="1200" i="1" kern="1200" dirty="0" smtClean="0">
                <a:solidFill>
                  <a:schemeClr val="tx1"/>
                </a:solidFill>
                <a:effectLst/>
                <a:latin typeface="Arial" charset="0"/>
                <a:ea typeface="+mn-ea"/>
                <a:cs typeface="+mn-cs"/>
              </a:rPr>
              <a:t>	                                                                                                                            </a:t>
            </a:r>
          </a:p>
          <a:p>
            <a:r>
              <a:rPr lang="en-AU" sz="1200" i="1" kern="1200" dirty="0" smtClean="0">
                <a:solidFill>
                  <a:schemeClr val="tx1"/>
                </a:solidFill>
                <a:effectLst/>
                <a:latin typeface="Arial" charset="0"/>
                <a:ea typeface="+mn-ea"/>
                <a:cs typeface="+mn-cs"/>
              </a:rPr>
              <a:t>Suzie, Timothy’s mother</a:t>
            </a:r>
            <a:endParaRPr lang="en-AU" sz="1200" kern="1200" dirty="0" smtClean="0">
              <a:solidFill>
                <a:schemeClr val="tx1"/>
              </a:solidFill>
              <a:effectLst/>
              <a:latin typeface="Arial" charset="0"/>
              <a:ea typeface="+mn-ea"/>
              <a:cs typeface="+mn-cs"/>
            </a:endParaRP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r>
              <a:rPr lang="en-AU" sz="1200" kern="1200" dirty="0" smtClean="0">
                <a:solidFill>
                  <a:schemeClr val="tx1"/>
                </a:solidFill>
                <a:effectLst/>
                <a:latin typeface="Arial" charset="0"/>
                <a:ea typeface="+mn-ea"/>
                <a:cs typeface="+mn-cs"/>
              </a:rPr>
              <a:t> </a:t>
            </a:r>
          </a:p>
          <a:p>
            <a:endParaRPr lang="en-AU" b="1" dirty="0" smtClean="0"/>
          </a:p>
          <a:p>
            <a:endParaRPr lang="en-AU" dirty="0"/>
          </a:p>
        </p:txBody>
      </p:sp>
      <p:sp>
        <p:nvSpPr>
          <p:cNvPr id="4" name="Slide Number Placeholder 3"/>
          <p:cNvSpPr>
            <a:spLocks noGrp="1"/>
          </p:cNvSpPr>
          <p:nvPr>
            <p:ph type="sldNum" sz="quarter" idx="10"/>
          </p:nvPr>
        </p:nvSpPr>
        <p:spPr/>
        <p:txBody>
          <a:bodyPr/>
          <a:lstStyle/>
          <a:p>
            <a:pPr>
              <a:defRPr/>
            </a:pPr>
            <a:fld id="{2B23A72C-35DC-40AA-A508-981B1DD47752}" type="slidenum">
              <a:rPr lang="en-US" smtClean="0"/>
              <a:pPr>
                <a:defRPr/>
              </a:pPr>
              <a:t>9</a:t>
            </a:fld>
            <a:endParaRPr lang="en-US"/>
          </a:p>
        </p:txBody>
      </p:sp>
    </p:spTree>
    <p:extLst>
      <p:ext uri="{BB962C8B-B14F-4D97-AF65-F5344CB8AC3E}">
        <p14:creationId xmlns:p14="http://schemas.microsoft.com/office/powerpoint/2010/main" xmlns="" val="249667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6"/>
          <p:cNvSpPr txBox="1">
            <a:spLocks noChangeArrowheads="1"/>
          </p:cNvSpPr>
          <p:nvPr/>
        </p:nvSpPr>
        <p:spPr bwMode="auto">
          <a:xfrm rot="16200000">
            <a:off x="-1003697" y="2812287"/>
            <a:ext cx="3255169" cy="830997"/>
          </a:xfrm>
          <a:prstGeom prst="rect">
            <a:avLst/>
          </a:prstGeom>
          <a:noFill/>
          <a:ln w="9525">
            <a:noFill/>
            <a:miter lim="800000"/>
            <a:headEnd/>
            <a:tailEnd/>
          </a:ln>
          <a:effectLst/>
        </p:spPr>
        <p:txBody>
          <a:bodyPr>
            <a:spAutoFit/>
          </a:bodyPr>
          <a:lstStyle/>
          <a:p>
            <a:pPr>
              <a:defRPr/>
            </a:pPr>
            <a:r>
              <a:rPr lang="en-AU" i="1">
                <a:solidFill>
                  <a:schemeClr val="bg1"/>
                </a:solidFill>
                <a:cs typeface="+mn-cs"/>
              </a:rPr>
              <a:t>www.marklemessurier.com.au</a:t>
            </a:r>
            <a:endParaRPr lang="en-AU" i="1">
              <a:solidFill>
                <a:schemeClr val="tx1"/>
              </a:solidFill>
              <a:cs typeface="+mn-cs"/>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6" y="205979"/>
            <a:ext cx="1838325"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331913" y="205979"/>
            <a:ext cx="5364162"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31914" y="205979"/>
            <a:ext cx="7354887"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1331913" y="1059656"/>
            <a:ext cx="3600450" cy="35349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084764" y="1059656"/>
            <a:ext cx="3602037" cy="35349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457200" y="1200152"/>
            <a:ext cx="8229600" cy="3394472"/>
          </a:xfrm>
        </p:spPr>
        <p:txBody>
          <a:bodyPr/>
          <a:lstStyle/>
          <a:p>
            <a:pPr lvl="0"/>
            <a:endParaRPr lang="en-AU" noProof="0" dirty="0" smtClean="0"/>
          </a:p>
        </p:txBody>
      </p:sp>
      <p:sp>
        <p:nvSpPr>
          <p:cNvPr id="4" name="Rectangle 4"/>
          <p:cNvSpPr>
            <a:spLocks noGrp="1" noChangeArrowheads="1"/>
          </p:cNvSpPr>
          <p:nvPr>
            <p:ph type="dt" sz="half" idx="10"/>
          </p:nvPr>
        </p:nvSpPr>
        <p:spPr>
          <a:xfrm>
            <a:off x="457200" y="4767263"/>
            <a:ext cx="2133600" cy="273844"/>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767263"/>
            <a:ext cx="2895600" cy="273844"/>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767263"/>
            <a:ext cx="2133600" cy="273844"/>
          </a:xfrm>
          <a:prstGeom prst="rect">
            <a:avLst/>
          </a:prstGeom>
          <a:ln/>
        </p:spPr>
        <p:txBody>
          <a:bodyPr/>
          <a:lstStyle>
            <a:lvl1pPr>
              <a:defRPr/>
            </a:lvl1pPr>
          </a:lstStyle>
          <a:p>
            <a:pPr>
              <a:defRPr/>
            </a:pPr>
            <a:fld id="{AC932C68-C1DF-4CD4-90F4-6086AD0D57D0}" type="slidenum">
              <a:rPr lang="en-US"/>
              <a:pPr>
                <a:defRPr/>
              </a:pPr>
              <a:t>‹#›</a:t>
            </a:fld>
            <a:endParaRPr lang="en-US" dirty="0"/>
          </a:p>
        </p:txBody>
      </p:sp>
    </p:spTree>
    <p:extLst>
      <p:ext uri="{BB962C8B-B14F-4D97-AF65-F5344CB8AC3E}">
        <p14:creationId xmlns:p14="http://schemas.microsoft.com/office/powerpoint/2010/main" xmlns="" val="261693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331913" y="1059656"/>
            <a:ext cx="3600450" cy="3534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84764" y="1059656"/>
            <a:ext cx="3602037" cy="3534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4" y="205979"/>
            <a:ext cx="7354887" cy="85725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1331914" y="1059656"/>
            <a:ext cx="7354887" cy="3534966"/>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9467" name="Rectangle 11"/>
          <p:cNvSpPr>
            <a:spLocks noChangeArrowheads="1"/>
          </p:cNvSpPr>
          <p:nvPr/>
        </p:nvSpPr>
        <p:spPr bwMode="auto">
          <a:xfrm>
            <a:off x="0" y="-128587"/>
            <a:ext cx="1258888" cy="5270897"/>
          </a:xfrm>
          <a:prstGeom prst="rect">
            <a:avLst/>
          </a:prstGeom>
          <a:solidFill>
            <a:srgbClr val="663300"/>
          </a:solidFill>
          <a:ln w="9525">
            <a:solidFill>
              <a:schemeClr val="tx1"/>
            </a:solidFill>
            <a:miter lim="800000"/>
            <a:headEnd/>
            <a:tailEnd/>
          </a:ln>
          <a:effectLst/>
        </p:spPr>
        <p:txBody>
          <a:bodyPr wrap="none" anchor="ctr"/>
          <a:lstStyle/>
          <a:p>
            <a:pPr algn="ctr">
              <a:defRPr/>
            </a:pPr>
            <a:endParaRPr lang="en-US" sz="1800">
              <a:solidFill>
                <a:schemeClr val="bg1"/>
              </a:solidFill>
              <a:cs typeface="+mn-cs"/>
            </a:endParaRPr>
          </a:p>
        </p:txBody>
      </p:sp>
      <p:pic>
        <p:nvPicPr>
          <p:cNvPr id="1029" name="Picture 12" descr="stones_sm"/>
          <p:cNvPicPr>
            <a:picLocks noChangeAspect="1" noChangeArrowheads="1"/>
          </p:cNvPicPr>
          <p:nvPr/>
        </p:nvPicPr>
        <p:blipFill>
          <a:blip r:embed="rId15" cstate="print"/>
          <a:srcRect/>
          <a:stretch>
            <a:fillRect/>
          </a:stretch>
        </p:blipFill>
        <p:spPr bwMode="auto">
          <a:xfrm>
            <a:off x="34925" y="0"/>
            <a:ext cx="1187450" cy="1168004"/>
          </a:xfrm>
          <a:prstGeom prst="rect">
            <a:avLst/>
          </a:prstGeom>
          <a:noFill/>
          <a:ln w="9525">
            <a:noFill/>
            <a:miter lim="800000"/>
            <a:headEnd/>
            <a:tailEnd/>
          </a:ln>
        </p:spPr>
      </p:pic>
      <p:sp>
        <p:nvSpPr>
          <p:cNvPr id="19469" name="Text Box 13"/>
          <p:cNvSpPr txBox="1">
            <a:spLocks noChangeArrowheads="1"/>
          </p:cNvSpPr>
          <p:nvPr/>
        </p:nvSpPr>
        <p:spPr bwMode="auto">
          <a:xfrm rot="16200000">
            <a:off x="-1120440" y="2747400"/>
            <a:ext cx="3498180" cy="400110"/>
          </a:xfrm>
          <a:prstGeom prst="rect">
            <a:avLst/>
          </a:prstGeom>
          <a:noFill/>
          <a:ln w="9525">
            <a:noFill/>
            <a:miter lim="800000"/>
            <a:headEnd/>
            <a:tailEnd/>
          </a:ln>
          <a:effectLst/>
        </p:spPr>
        <p:txBody>
          <a:bodyPr wrap="square">
            <a:spAutoFit/>
          </a:bodyPr>
          <a:lstStyle/>
          <a:p>
            <a:pPr>
              <a:defRPr/>
            </a:pPr>
            <a:r>
              <a:rPr lang="en-AU" sz="2000" i="1" dirty="0" smtClean="0">
                <a:solidFill>
                  <a:schemeClr val="bg1"/>
                </a:solidFill>
                <a:cs typeface="+mn-cs"/>
              </a:rPr>
              <a:t>www.marklemessurier.com.au</a:t>
            </a:r>
            <a:endParaRPr lang="en-AU" sz="2000" i="1"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4" r:id="rId13"/>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p:titleStyle>
    <p:bodyStyle>
      <a:lvl1pPr marL="342900" indent="-342900" algn="l" rtl="0" eaLnBrk="0" fontAlgn="base" hangingPunct="0">
        <a:spcBef>
          <a:spcPct val="20000"/>
        </a:spcBef>
        <a:spcAft>
          <a:spcPct val="0"/>
        </a:spcAft>
        <a:defRPr sz="2800">
          <a:solidFill>
            <a:srgbClr val="663300"/>
          </a:solidFill>
          <a:latin typeface="+mn-lt"/>
          <a:ea typeface="+mn-ea"/>
          <a:cs typeface="+mn-cs"/>
        </a:defRPr>
      </a:lvl1pPr>
      <a:lvl2pPr marL="179388" indent="179388" algn="l" rtl="0" eaLnBrk="0" fontAlgn="base" hangingPunct="0">
        <a:spcBef>
          <a:spcPct val="20000"/>
        </a:spcBef>
        <a:spcAft>
          <a:spcPct val="0"/>
        </a:spcAft>
        <a:buSzPct val="50000"/>
        <a:buChar char="•"/>
        <a:defRPr sz="2600">
          <a:solidFill>
            <a:srgbClr val="663300"/>
          </a:solidFill>
          <a:latin typeface="+mn-lt"/>
        </a:defRPr>
      </a:lvl2pPr>
      <a:lvl3pPr marL="538163" indent="179388" algn="l" rtl="0" eaLnBrk="0" fontAlgn="base" hangingPunct="0">
        <a:spcBef>
          <a:spcPct val="20000"/>
        </a:spcBef>
        <a:spcAft>
          <a:spcPct val="0"/>
        </a:spcAft>
        <a:buSzPct val="50000"/>
        <a:buChar char="•"/>
        <a:defRPr sz="2600">
          <a:solidFill>
            <a:srgbClr val="663300"/>
          </a:solidFill>
          <a:latin typeface="+mn-lt"/>
        </a:defRPr>
      </a:lvl3pPr>
      <a:lvl4pPr marL="896938" indent="179388" algn="l" rtl="0" eaLnBrk="0" fontAlgn="base" hangingPunct="0">
        <a:spcBef>
          <a:spcPct val="20000"/>
        </a:spcBef>
        <a:spcAft>
          <a:spcPct val="0"/>
        </a:spcAft>
        <a:buSzPct val="50000"/>
        <a:buChar char="•"/>
        <a:defRPr sz="2600">
          <a:solidFill>
            <a:srgbClr val="663300"/>
          </a:solidFill>
          <a:latin typeface="+mn-lt"/>
        </a:defRPr>
      </a:lvl4pPr>
      <a:lvl5pPr marL="1255713" indent="177800" algn="l" rtl="0" eaLnBrk="0" fontAlgn="base" hangingPunct="0">
        <a:spcBef>
          <a:spcPct val="20000"/>
        </a:spcBef>
        <a:spcAft>
          <a:spcPct val="0"/>
        </a:spcAft>
        <a:buSzPct val="50000"/>
        <a:buChar char="•"/>
        <a:defRPr sz="2600">
          <a:solidFill>
            <a:srgbClr val="663300"/>
          </a:solidFill>
          <a:latin typeface="+mn-lt"/>
        </a:defRPr>
      </a:lvl5pPr>
      <a:lvl6pPr marL="1712913" indent="177800" algn="l" rtl="0" fontAlgn="base">
        <a:spcBef>
          <a:spcPct val="20000"/>
        </a:spcBef>
        <a:spcAft>
          <a:spcPct val="0"/>
        </a:spcAft>
        <a:buSzPct val="50000"/>
        <a:buChar char="•"/>
        <a:defRPr sz="2600">
          <a:solidFill>
            <a:srgbClr val="663300"/>
          </a:solidFill>
          <a:latin typeface="+mn-lt"/>
        </a:defRPr>
      </a:lvl6pPr>
      <a:lvl7pPr marL="2170113" indent="177800" algn="l" rtl="0" fontAlgn="base">
        <a:spcBef>
          <a:spcPct val="20000"/>
        </a:spcBef>
        <a:spcAft>
          <a:spcPct val="0"/>
        </a:spcAft>
        <a:buSzPct val="50000"/>
        <a:buChar char="•"/>
        <a:defRPr sz="2600">
          <a:solidFill>
            <a:srgbClr val="663300"/>
          </a:solidFill>
          <a:latin typeface="+mn-lt"/>
        </a:defRPr>
      </a:lvl7pPr>
      <a:lvl8pPr marL="2627313" indent="177800" algn="l" rtl="0" fontAlgn="base">
        <a:spcBef>
          <a:spcPct val="20000"/>
        </a:spcBef>
        <a:spcAft>
          <a:spcPct val="0"/>
        </a:spcAft>
        <a:buSzPct val="50000"/>
        <a:buChar char="•"/>
        <a:defRPr sz="2600">
          <a:solidFill>
            <a:srgbClr val="663300"/>
          </a:solidFill>
          <a:latin typeface="+mn-lt"/>
        </a:defRPr>
      </a:lvl8pPr>
      <a:lvl9pPr marL="3084513" indent="177800" algn="l" rtl="0" fontAlgn="base">
        <a:spcBef>
          <a:spcPct val="20000"/>
        </a:spcBef>
        <a:spcAft>
          <a:spcPct val="0"/>
        </a:spcAft>
        <a:buSzPct val="50000"/>
        <a:buChar char="•"/>
        <a:defRPr sz="26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au/url?sa=i&amp;rct=j&amp;q=happy+teacher&amp;source=images&amp;cd=&amp;cad=rja&amp;docid=mFQdy7atqyeZFM&amp;tbnid=imPZPU73ZTd5nM:&amp;ved=0CAUQjRw&amp;url=http://iishajoshii.blogspot.com/2012/09/blog-post.html&amp;ei=jnlGUaHOBu-JmQWdg4CQBg&amp;bvm=bv.43828540,d.dGY&amp;psig=AFQjCNFCjvsOvsiqNAM450ENb73UPx10eg&amp;ust=1363659519405753"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gif"/><Relationship Id="rId5" Type="http://schemas.microsoft.com/office/2007/relationships/hdphoto" Target="../media/hdphoto1.wdp"/><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7.jpe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au/url?sa=i&amp;rct=j&amp;q=dyslexic+myths&amp;source=images&amp;cd=&amp;cad=rja&amp;docid=3NkDKxP9X1uSVM&amp;tbnid=NA-BDe09nFPFbM:&amp;ved=0CAUQjRw&amp;url=http://www.millsproductions.co.uk/dyslexia/dyslexia.shtml&amp;ei=cUw9UZJCjM2ZBaadgYgM&amp;bvm=bv.43287494,d.dGY&amp;psig=AFQjCNHUBUWKBiBEF_s0QItHZuD71VdRzA&amp;ust=136305815387505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au/url?sa=i&amp;rct=j&amp;q=dyslexic+myths&amp;source=images&amp;cd=&amp;cad=rja&amp;docid=3NkDKxP9X1uSVM&amp;tbnid=NA-BDe09nFPFbM:&amp;ved=0CAUQjRw&amp;url=http://www.millsproductions.co.uk/dyslexia/dyslexia.shtml&amp;ei=cUw9UZJCjM2ZBaadgYgM&amp;bvm=bv.43287494,d.dGY&amp;psig=AFQjCNHUBUWKBiBEF_s0QItHZuD71VdRzA&amp;ust=136305815387505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au/url?sa=i&amp;rct=j&amp;q=dyslexic+myths&amp;source=images&amp;cd=&amp;cad=rja&amp;docid=3NkDKxP9X1uSVM&amp;tbnid=NA-BDe09nFPFbM:&amp;ved=0CAUQjRw&amp;url=http://www.millsproductions.co.uk/dyslexia/dyslexia.shtml&amp;ei=cUw9UZJCjM2ZBaadgYgM&amp;bvm=bv.43287494,d.dGY&amp;psig=AFQjCNHUBUWKBiBEF_s0QItHZuD71VdRzA&amp;ust=1363058153875053"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au/url?sa=i&amp;rct=j&amp;q=dyslexic+myths&amp;source=images&amp;cd=&amp;cad=rja&amp;docid=3NkDKxP9X1uSVM&amp;tbnid=NA-BDe09nFPFbM:&amp;ved=0CAUQjRw&amp;url=http://www.millsproductions.co.uk/dyslexia/dyslexia.shtml&amp;ei=cUw9UZJCjM2ZBaadgYgM&amp;bvm=bv.43287494,d.dGY&amp;psig=AFQjCNHUBUWKBiBEF_s0QItHZuD71VdRzA&amp;ust=136305815387505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au/url?sa=i&amp;rct=j&amp;q=dyslexic+myths&amp;source=images&amp;cd=&amp;cad=rja&amp;docid=3NkDKxP9X1uSVM&amp;tbnid=NA-BDe09nFPFbM:&amp;ved=0CAUQjRw&amp;url=http://www.millsproductions.co.uk/dyslexia/dyslexia.shtml&amp;ei=cUw9UZJCjM2ZBaadgYgM&amp;bvm=bv.43287494,d.dGY&amp;psig=AFQjCNHUBUWKBiBEF_s0QItHZuD71VdRzA&amp;ust=1363058153875053"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descr="http://1.bp.blogspot.com/-KdNOLRBotoU/TaHnInWb04I/AAAAAAAABno/wpXcwu1zfCU/s1600/BeeMedia_Sad-Boy+%25289%2529.jpg"/>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5" descr="http://www.myconfinedspace.com/wp-content/uploads/2007/11/sad-boy-and-dog.jpg"/>
          <p:cNvSpPr>
            <a:spLocks noChangeAspect="1" noChangeArrowheads="1"/>
          </p:cNvSpPr>
          <p:nvPr/>
        </p:nvSpPr>
        <p:spPr bwMode="auto">
          <a:xfrm>
            <a:off x="155575" y="-1765697"/>
            <a:ext cx="5676900" cy="36790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4" name="Picture 2" descr="http://img.ehowcdn.com/article-new/ehow/images/a04/ar/b9/recognize-reading-disorders-800x800.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17" t="2657" r="21438" b="3894"/>
          <a:stretch/>
        </p:blipFill>
        <p:spPr bwMode="auto">
          <a:xfrm>
            <a:off x="1259632" y="0"/>
            <a:ext cx="7884368" cy="51435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259633" y="357504"/>
            <a:ext cx="8887760" cy="553998"/>
          </a:xfrm>
          <a:prstGeom prst="rect">
            <a:avLst/>
          </a:prstGeom>
        </p:spPr>
        <p:txBody>
          <a:bodyPr wrap="square">
            <a:spAutoFit/>
          </a:bodyPr>
          <a:lstStyle/>
          <a:p>
            <a:r>
              <a:rPr lang="en-AU" sz="3000" b="1" dirty="0">
                <a:solidFill>
                  <a:schemeClr val="bg1"/>
                </a:solidFill>
                <a:effectLst>
                  <a:glow rad="63500">
                    <a:schemeClr val="accent4">
                      <a:satMod val="175000"/>
                      <a:alpha val="40000"/>
                    </a:schemeClr>
                  </a:glow>
                </a:effectLst>
              </a:rPr>
              <a:t>Dyslexia, Behavioural Problems </a:t>
            </a:r>
            <a:r>
              <a:rPr lang="en-AU" sz="3000" b="1" dirty="0" smtClean="0">
                <a:solidFill>
                  <a:schemeClr val="bg1"/>
                </a:solidFill>
                <a:effectLst>
                  <a:glow rad="63500">
                    <a:schemeClr val="accent4">
                      <a:satMod val="175000"/>
                      <a:alpha val="40000"/>
                    </a:schemeClr>
                  </a:glow>
                </a:effectLst>
              </a:rPr>
              <a:t>and Depression</a:t>
            </a:r>
            <a:endParaRPr lang="en-AU" sz="3000" b="1" dirty="0">
              <a:solidFill>
                <a:schemeClr val="bg1"/>
              </a:solidFill>
              <a:effectLst>
                <a:glow rad="63500">
                  <a:schemeClr val="accent4">
                    <a:satMod val="175000"/>
                    <a:alpha val="40000"/>
                  </a:schemeClr>
                </a:glow>
              </a:effectLst>
              <a:latin typeface="+mj-lt"/>
            </a:endParaRPr>
          </a:p>
        </p:txBody>
      </p:sp>
      <p:sp>
        <p:nvSpPr>
          <p:cNvPr id="7" name="Rectangle 6"/>
          <p:cNvSpPr/>
          <p:nvPr/>
        </p:nvSpPr>
        <p:spPr>
          <a:xfrm>
            <a:off x="1259632" y="4299942"/>
            <a:ext cx="7884369" cy="600164"/>
          </a:xfrm>
          <a:prstGeom prst="rect">
            <a:avLst/>
          </a:prstGeom>
        </p:spPr>
        <p:txBody>
          <a:bodyPr wrap="square">
            <a:spAutoFit/>
          </a:bodyPr>
          <a:lstStyle/>
          <a:p>
            <a:r>
              <a:rPr lang="en-AU" sz="2000" b="1" i="1" dirty="0" smtClean="0">
                <a:solidFill>
                  <a:schemeClr val="bg1"/>
                </a:solidFill>
                <a:effectLst>
                  <a:glow rad="101600">
                    <a:schemeClr val="accent4">
                      <a:satMod val="175000"/>
                      <a:alpha val="40000"/>
                    </a:schemeClr>
                  </a:glow>
                </a:effectLst>
              </a:rPr>
              <a:t>Mark Le </a:t>
            </a:r>
            <a:r>
              <a:rPr lang="en-AU" sz="2000" b="1" i="1" dirty="0" err="1" smtClean="0">
                <a:solidFill>
                  <a:schemeClr val="bg1"/>
                </a:solidFill>
                <a:effectLst>
                  <a:glow rad="101600">
                    <a:schemeClr val="accent4">
                      <a:satMod val="175000"/>
                      <a:alpha val="40000"/>
                    </a:schemeClr>
                  </a:glow>
                </a:effectLst>
              </a:rPr>
              <a:t>Messurier</a:t>
            </a:r>
            <a:r>
              <a:rPr lang="en-AU" sz="2000" b="1" i="1" dirty="0" smtClean="0">
                <a:solidFill>
                  <a:schemeClr val="bg1"/>
                </a:solidFill>
                <a:effectLst>
                  <a:glow rad="101600">
                    <a:schemeClr val="accent4">
                      <a:satMod val="175000"/>
                      <a:alpha val="40000"/>
                    </a:schemeClr>
                  </a:glow>
                </a:effectLst>
              </a:rPr>
              <a:t> for GENERATION NEXT</a:t>
            </a:r>
          </a:p>
          <a:p>
            <a:r>
              <a:rPr lang="en-AU" sz="1300" i="1" dirty="0">
                <a:solidFill>
                  <a:schemeClr val="bg1"/>
                </a:solidFill>
                <a:effectLst>
                  <a:glow rad="101600">
                    <a:schemeClr val="accent4">
                      <a:satMod val="175000"/>
                      <a:alpha val="40000"/>
                    </a:schemeClr>
                  </a:glow>
                </a:effectLst>
              </a:rPr>
              <a:t>Understanding the unique health and wellbeing challenges facing our young people and how they can be </a:t>
            </a:r>
            <a:r>
              <a:rPr lang="en-AU" sz="1300" i="1" dirty="0" smtClean="0">
                <a:solidFill>
                  <a:schemeClr val="bg1"/>
                </a:solidFill>
                <a:effectLst>
                  <a:glow rad="101600">
                    <a:schemeClr val="accent4">
                      <a:satMod val="175000"/>
                      <a:alpha val="40000"/>
                    </a:schemeClr>
                  </a:glow>
                </a:effectLst>
              </a:rPr>
              <a:t>met</a:t>
            </a:r>
            <a:endParaRPr lang="en-AU" sz="1300" i="1" dirty="0">
              <a:solidFill>
                <a:schemeClr val="bg1"/>
              </a:solidFill>
              <a:effectLst>
                <a:glow rad="101600">
                  <a:schemeClr val="accent4">
                    <a:satMod val="175000"/>
                    <a:alpha val="40000"/>
                  </a:schemeClr>
                </a:glow>
              </a:effectLst>
            </a:endParaRPr>
          </a:p>
        </p:txBody>
      </p:sp>
    </p:spTree>
    <p:extLst>
      <p:ext uri="{BB962C8B-B14F-4D97-AF65-F5344CB8AC3E}">
        <p14:creationId xmlns:p14="http://schemas.microsoft.com/office/powerpoint/2010/main" xmlns="" val="15046972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6000"/>
          </a:blip>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rot="16200000">
            <a:off x="-301350" y="1998374"/>
            <a:ext cx="444701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AU" sz="3600" b="1" dirty="0" smtClean="0">
                <a:solidFill>
                  <a:schemeClr val="tx1"/>
                </a:solidFill>
              </a:rPr>
              <a:t>Need for social recognition</a:t>
            </a:r>
            <a:endParaRPr lang="en-AU" sz="3600" b="1" dirty="0">
              <a:solidFill>
                <a:schemeClr val="tx1"/>
              </a:solidFill>
            </a:endParaRPr>
          </a:p>
        </p:txBody>
      </p:sp>
      <p:sp>
        <p:nvSpPr>
          <p:cNvPr id="6" name="TextBox 5"/>
          <p:cNvSpPr txBox="1"/>
          <p:nvPr/>
        </p:nvSpPr>
        <p:spPr>
          <a:xfrm>
            <a:off x="3643306" y="4123308"/>
            <a:ext cx="2428892"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AU" sz="2200" b="1" dirty="0" smtClean="0">
                <a:solidFill>
                  <a:schemeClr val="tx1"/>
                </a:solidFill>
              </a:rPr>
              <a:t>Universal need for social recognition</a:t>
            </a:r>
            <a:endParaRPr lang="en-AU" sz="2200" b="1" dirty="0">
              <a:solidFill>
                <a:schemeClr val="tx1"/>
              </a:solidFill>
            </a:endParaRPr>
          </a:p>
        </p:txBody>
      </p:sp>
      <p:sp>
        <p:nvSpPr>
          <p:cNvPr id="7" name="TextBox 6"/>
          <p:cNvSpPr txBox="1"/>
          <p:nvPr/>
        </p:nvSpPr>
        <p:spPr>
          <a:xfrm>
            <a:off x="3643306" y="1232611"/>
            <a:ext cx="2428892" cy="769441"/>
          </a:xfrm>
          <a:prstGeom prst="rect">
            <a:avLst/>
          </a:prstGeom>
          <a:solidFill>
            <a:srgbClr val="FF717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AU" sz="2200" b="1" dirty="0" smtClean="0">
                <a:solidFill>
                  <a:schemeClr val="tx1"/>
                </a:solidFill>
              </a:rPr>
              <a:t>REVENGE SEEKING</a:t>
            </a:r>
          </a:p>
          <a:p>
            <a:pPr algn="ctr"/>
            <a:r>
              <a:rPr lang="en-AU" sz="2200" b="1" dirty="0" smtClean="0">
                <a:solidFill>
                  <a:schemeClr val="tx1"/>
                </a:solidFill>
              </a:rPr>
              <a:t>behaviour</a:t>
            </a:r>
            <a:endParaRPr lang="en-AU" sz="2200" b="1" dirty="0">
              <a:solidFill>
                <a:schemeClr val="tx1"/>
              </a:solidFill>
            </a:endParaRPr>
          </a:p>
        </p:txBody>
      </p:sp>
      <p:sp>
        <p:nvSpPr>
          <p:cNvPr id="8" name="TextBox 7"/>
          <p:cNvSpPr txBox="1"/>
          <p:nvPr/>
        </p:nvSpPr>
        <p:spPr>
          <a:xfrm>
            <a:off x="3643306" y="2194482"/>
            <a:ext cx="2428892" cy="769441"/>
          </a:xfrm>
          <a:prstGeom prst="rect">
            <a:avLst/>
          </a:prstGeom>
          <a:solidFill>
            <a:srgbClr val="FFD6C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AU" sz="2200" b="1" dirty="0" smtClean="0">
                <a:solidFill>
                  <a:schemeClr val="tx1"/>
                </a:solidFill>
              </a:rPr>
              <a:t>POWER SEEKING</a:t>
            </a:r>
          </a:p>
          <a:p>
            <a:pPr algn="ctr"/>
            <a:r>
              <a:rPr lang="en-AU" sz="2200" b="1" dirty="0" smtClean="0">
                <a:solidFill>
                  <a:schemeClr val="tx1"/>
                </a:solidFill>
              </a:rPr>
              <a:t>behaviour</a:t>
            </a:r>
            <a:endParaRPr lang="en-AU" sz="2200" b="1" dirty="0">
              <a:solidFill>
                <a:schemeClr val="tx1"/>
              </a:solidFill>
            </a:endParaRPr>
          </a:p>
        </p:txBody>
      </p:sp>
      <p:sp>
        <p:nvSpPr>
          <p:cNvPr id="9" name="TextBox 8"/>
          <p:cNvSpPr txBox="1"/>
          <p:nvPr/>
        </p:nvSpPr>
        <p:spPr>
          <a:xfrm>
            <a:off x="3643306" y="3158895"/>
            <a:ext cx="2428892" cy="769441"/>
          </a:xfrm>
          <a:prstGeom prst="rect">
            <a:avLst/>
          </a:prstGeom>
          <a:solidFill>
            <a:srgbClr val="FFEBE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AU" sz="2200" b="1" dirty="0" smtClean="0">
                <a:solidFill>
                  <a:schemeClr val="tx1"/>
                </a:solidFill>
              </a:rPr>
              <a:t>ATTENTION SEEKING behaviour</a:t>
            </a:r>
            <a:endParaRPr lang="en-AU" sz="2200" b="1" dirty="0">
              <a:solidFill>
                <a:schemeClr val="tx1"/>
              </a:solidFill>
            </a:endParaRPr>
          </a:p>
        </p:txBody>
      </p:sp>
      <p:sp>
        <p:nvSpPr>
          <p:cNvPr id="10" name="TextBox 9"/>
          <p:cNvSpPr txBox="1"/>
          <p:nvPr/>
        </p:nvSpPr>
        <p:spPr>
          <a:xfrm>
            <a:off x="3643306" y="220760"/>
            <a:ext cx="2428892" cy="769441"/>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AU" sz="2200" b="1" dirty="0" smtClean="0">
                <a:solidFill>
                  <a:schemeClr val="tx1"/>
                </a:solidFill>
              </a:rPr>
              <a:t>DISPLAYS OF INADEQUACY</a:t>
            </a:r>
            <a:endParaRPr lang="en-AU" sz="2200" b="1" dirty="0">
              <a:solidFill>
                <a:schemeClr val="tx1"/>
              </a:solidFill>
            </a:endParaRPr>
          </a:p>
        </p:txBody>
      </p:sp>
      <p:sp>
        <p:nvSpPr>
          <p:cNvPr id="12" name="TextBox 11"/>
          <p:cNvSpPr txBox="1"/>
          <p:nvPr/>
        </p:nvSpPr>
        <p:spPr>
          <a:xfrm>
            <a:off x="6072166" y="3866698"/>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3" name="TextBox 12"/>
          <p:cNvSpPr txBox="1"/>
          <p:nvPr/>
        </p:nvSpPr>
        <p:spPr>
          <a:xfrm>
            <a:off x="5984196" y="925106"/>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4" name="TextBox 13"/>
          <p:cNvSpPr txBox="1"/>
          <p:nvPr/>
        </p:nvSpPr>
        <p:spPr>
          <a:xfrm>
            <a:off x="5970118" y="1940566"/>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5" name="TextBox 14"/>
          <p:cNvSpPr txBox="1"/>
          <p:nvPr/>
        </p:nvSpPr>
        <p:spPr>
          <a:xfrm>
            <a:off x="5941890" y="2898520"/>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8" name="Right Arrow 17"/>
          <p:cNvSpPr/>
          <p:nvPr/>
        </p:nvSpPr>
        <p:spPr>
          <a:xfrm rot="16200000">
            <a:off x="4799478" y="3816701"/>
            <a:ext cx="160736" cy="4716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ight Arrow 18"/>
          <p:cNvSpPr/>
          <p:nvPr/>
        </p:nvSpPr>
        <p:spPr>
          <a:xfrm rot="16200000">
            <a:off x="4746986" y="887225"/>
            <a:ext cx="242410" cy="4483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ight Arrow 19"/>
          <p:cNvSpPr/>
          <p:nvPr/>
        </p:nvSpPr>
        <p:spPr>
          <a:xfrm rot="16200000">
            <a:off x="4771976" y="1874084"/>
            <a:ext cx="192430" cy="44836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ight Arrow 20"/>
          <p:cNvSpPr/>
          <p:nvPr/>
        </p:nvSpPr>
        <p:spPr>
          <a:xfrm rot="16200000">
            <a:off x="4785589" y="2822341"/>
            <a:ext cx="188514" cy="4716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ight Arrow 21"/>
          <p:cNvSpPr/>
          <p:nvPr/>
        </p:nvSpPr>
        <p:spPr>
          <a:xfrm rot="10800000">
            <a:off x="2627782" y="4174475"/>
            <a:ext cx="792090" cy="326424"/>
          </a:xfrm>
          <a:prstGeom prst="rightArrow">
            <a:avLst/>
          </a:prstGeom>
          <a:solidFill>
            <a:schemeClr val="tx1"/>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23" name="Right Arrow 22"/>
          <p:cNvSpPr/>
          <p:nvPr/>
        </p:nvSpPr>
        <p:spPr>
          <a:xfrm rot="10800000">
            <a:off x="2627784" y="391491"/>
            <a:ext cx="792088" cy="26789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AU"/>
          </a:p>
        </p:txBody>
      </p:sp>
      <p:sp>
        <p:nvSpPr>
          <p:cNvPr id="24" name="Right Arrow 23"/>
          <p:cNvSpPr/>
          <p:nvPr/>
        </p:nvSpPr>
        <p:spPr>
          <a:xfrm rot="10800000">
            <a:off x="2627784" y="1339765"/>
            <a:ext cx="792088" cy="267894"/>
          </a:xfrm>
          <a:prstGeom prst="rightArrow">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25" name="Right Arrow 24"/>
          <p:cNvSpPr/>
          <p:nvPr/>
        </p:nvSpPr>
        <p:spPr>
          <a:xfrm rot="10800000">
            <a:off x="2627784" y="2304178"/>
            <a:ext cx="792088" cy="267893"/>
          </a:xfrm>
          <a:prstGeom prst="rightArrow">
            <a:avLst/>
          </a:prstGeom>
          <a:solidFill>
            <a:schemeClr val="tx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26" name="Right Arrow 25"/>
          <p:cNvSpPr/>
          <p:nvPr/>
        </p:nvSpPr>
        <p:spPr>
          <a:xfrm rot="10800000">
            <a:off x="2627783" y="3268592"/>
            <a:ext cx="792089" cy="267893"/>
          </a:xfrm>
          <a:prstGeom prst="rightArrow">
            <a:avLst/>
          </a:prstGeom>
          <a:solidFill>
            <a:schemeClr val="tx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1779755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86000"/>
          </a:blip>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rot="16200000">
            <a:off x="-301350" y="1998374"/>
            <a:ext cx="4447016"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AU" sz="3600" b="1" dirty="0" smtClean="0">
                <a:solidFill>
                  <a:schemeClr val="tx1"/>
                </a:solidFill>
              </a:rPr>
              <a:t>Need for social recognition</a:t>
            </a:r>
            <a:endParaRPr lang="en-AU" sz="3600" b="1" dirty="0">
              <a:solidFill>
                <a:schemeClr val="tx1"/>
              </a:solidFill>
            </a:endParaRPr>
          </a:p>
        </p:txBody>
      </p:sp>
      <p:sp>
        <p:nvSpPr>
          <p:cNvPr id="7" name="TextBox 6"/>
          <p:cNvSpPr txBox="1"/>
          <p:nvPr/>
        </p:nvSpPr>
        <p:spPr>
          <a:xfrm>
            <a:off x="3643306" y="1232611"/>
            <a:ext cx="2428892" cy="769441"/>
          </a:xfrm>
          <a:prstGeom prst="rect">
            <a:avLst/>
          </a:prstGeom>
          <a:solidFill>
            <a:srgbClr val="FF717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AU" sz="2200" b="1" dirty="0" smtClean="0">
                <a:solidFill>
                  <a:schemeClr val="tx1"/>
                </a:solidFill>
              </a:rPr>
              <a:t>REVENGE SEEKING</a:t>
            </a:r>
          </a:p>
          <a:p>
            <a:pPr algn="ctr"/>
            <a:r>
              <a:rPr lang="en-AU" sz="2200" b="1" dirty="0" smtClean="0">
                <a:solidFill>
                  <a:schemeClr val="tx1"/>
                </a:solidFill>
              </a:rPr>
              <a:t>behaviour</a:t>
            </a:r>
            <a:endParaRPr lang="en-AU" sz="2200" b="1" dirty="0">
              <a:solidFill>
                <a:schemeClr val="tx1"/>
              </a:solidFill>
            </a:endParaRPr>
          </a:p>
        </p:txBody>
      </p:sp>
      <p:sp>
        <p:nvSpPr>
          <p:cNvPr id="8" name="TextBox 7"/>
          <p:cNvSpPr txBox="1"/>
          <p:nvPr/>
        </p:nvSpPr>
        <p:spPr>
          <a:xfrm>
            <a:off x="3643306" y="2194482"/>
            <a:ext cx="2428892" cy="769441"/>
          </a:xfrm>
          <a:prstGeom prst="rect">
            <a:avLst/>
          </a:prstGeom>
          <a:solidFill>
            <a:srgbClr val="FFD6C1"/>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AU" sz="2200" b="1" dirty="0" smtClean="0">
                <a:solidFill>
                  <a:schemeClr val="tx1"/>
                </a:solidFill>
              </a:rPr>
              <a:t>POWER SEEKING</a:t>
            </a:r>
          </a:p>
          <a:p>
            <a:pPr algn="ctr"/>
            <a:r>
              <a:rPr lang="en-AU" sz="2200" b="1" dirty="0" smtClean="0">
                <a:solidFill>
                  <a:schemeClr val="tx1"/>
                </a:solidFill>
              </a:rPr>
              <a:t>behaviour</a:t>
            </a:r>
            <a:endParaRPr lang="en-AU" sz="2200" b="1" dirty="0">
              <a:solidFill>
                <a:schemeClr val="tx1"/>
              </a:solidFill>
            </a:endParaRPr>
          </a:p>
        </p:txBody>
      </p:sp>
      <p:sp>
        <p:nvSpPr>
          <p:cNvPr id="9" name="TextBox 8"/>
          <p:cNvSpPr txBox="1"/>
          <p:nvPr/>
        </p:nvSpPr>
        <p:spPr>
          <a:xfrm>
            <a:off x="3643306" y="3158895"/>
            <a:ext cx="2428892" cy="769441"/>
          </a:xfrm>
          <a:prstGeom prst="rect">
            <a:avLst/>
          </a:prstGeom>
          <a:solidFill>
            <a:srgbClr val="FFEBEB"/>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AU" sz="2200" b="1" dirty="0" smtClean="0">
                <a:solidFill>
                  <a:schemeClr val="tx1"/>
                </a:solidFill>
              </a:rPr>
              <a:t>ATTENTION SEEKING behaviour</a:t>
            </a:r>
            <a:endParaRPr lang="en-AU" sz="2200" b="1" dirty="0">
              <a:solidFill>
                <a:schemeClr val="tx1"/>
              </a:solidFill>
            </a:endParaRPr>
          </a:p>
        </p:txBody>
      </p:sp>
      <p:sp>
        <p:nvSpPr>
          <p:cNvPr id="10" name="TextBox 9"/>
          <p:cNvSpPr txBox="1"/>
          <p:nvPr/>
        </p:nvSpPr>
        <p:spPr>
          <a:xfrm>
            <a:off x="3643306" y="220760"/>
            <a:ext cx="2428892" cy="769441"/>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AU" sz="2200" b="1" dirty="0" smtClean="0">
                <a:solidFill>
                  <a:schemeClr val="tx1"/>
                </a:solidFill>
              </a:rPr>
              <a:t>DISPLAYS OF INADEQUACY</a:t>
            </a:r>
            <a:endParaRPr lang="en-AU" sz="2200" b="1" dirty="0">
              <a:solidFill>
                <a:schemeClr val="tx1"/>
              </a:solidFill>
            </a:endParaRPr>
          </a:p>
        </p:txBody>
      </p:sp>
      <p:sp>
        <p:nvSpPr>
          <p:cNvPr id="13" name="TextBox 12"/>
          <p:cNvSpPr txBox="1"/>
          <p:nvPr/>
        </p:nvSpPr>
        <p:spPr>
          <a:xfrm>
            <a:off x="5984196" y="925106"/>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4" name="TextBox 13"/>
          <p:cNvSpPr txBox="1"/>
          <p:nvPr/>
        </p:nvSpPr>
        <p:spPr>
          <a:xfrm>
            <a:off x="5970118" y="1940566"/>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5" name="TextBox 14"/>
          <p:cNvSpPr txBox="1"/>
          <p:nvPr/>
        </p:nvSpPr>
        <p:spPr>
          <a:xfrm>
            <a:off x="5941890" y="2898520"/>
            <a:ext cx="3071834" cy="307777"/>
          </a:xfrm>
          <a:prstGeom prst="rect">
            <a:avLst/>
          </a:prstGeom>
          <a:noFill/>
        </p:spPr>
        <p:txBody>
          <a:bodyPr wrap="square" rtlCol="0">
            <a:spAutoFit/>
          </a:bodyPr>
          <a:lstStyle/>
          <a:p>
            <a:r>
              <a:rPr lang="en-AU" sz="1400" b="1" dirty="0" smtClean="0">
                <a:solidFill>
                  <a:schemeClr val="tx1"/>
                </a:solidFill>
              </a:rPr>
              <a:t>When social recognition not given</a:t>
            </a:r>
            <a:endParaRPr lang="en-AU" sz="1400" b="1" dirty="0">
              <a:solidFill>
                <a:schemeClr val="tx1"/>
              </a:solidFill>
            </a:endParaRPr>
          </a:p>
        </p:txBody>
      </p:sp>
      <p:sp>
        <p:nvSpPr>
          <p:cNvPr id="19" name="Right Arrow 18"/>
          <p:cNvSpPr/>
          <p:nvPr/>
        </p:nvSpPr>
        <p:spPr>
          <a:xfrm rot="16200000">
            <a:off x="4746986" y="887225"/>
            <a:ext cx="242410" cy="4483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Right Arrow 19"/>
          <p:cNvSpPr/>
          <p:nvPr/>
        </p:nvSpPr>
        <p:spPr>
          <a:xfrm rot="16200000">
            <a:off x="4771976" y="1874084"/>
            <a:ext cx="192430" cy="44836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ight Arrow 20"/>
          <p:cNvSpPr/>
          <p:nvPr/>
        </p:nvSpPr>
        <p:spPr>
          <a:xfrm rot="16200000">
            <a:off x="4785589" y="2822341"/>
            <a:ext cx="188514" cy="4716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ight Arrow 22"/>
          <p:cNvSpPr/>
          <p:nvPr/>
        </p:nvSpPr>
        <p:spPr>
          <a:xfrm rot="10800000">
            <a:off x="2627784" y="391491"/>
            <a:ext cx="792088" cy="26789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AU"/>
          </a:p>
        </p:txBody>
      </p:sp>
      <p:sp>
        <p:nvSpPr>
          <p:cNvPr id="24" name="Right Arrow 23"/>
          <p:cNvSpPr/>
          <p:nvPr/>
        </p:nvSpPr>
        <p:spPr>
          <a:xfrm rot="10800000">
            <a:off x="2627784" y="1339765"/>
            <a:ext cx="792088" cy="267894"/>
          </a:xfrm>
          <a:prstGeom prst="rightArrow">
            <a:avLst/>
          </a:prstGeom>
          <a:solidFill>
            <a:schemeClr val="tx1"/>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U"/>
          </a:p>
        </p:txBody>
      </p:sp>
      <p:sp>
        <p:nvSpPr>
          <p:cNvPr id="25" name="Right Arrow 24"/>
          <p:cNvSpPr/>
          <p:nvPr/>
        </p:nvSpPr>
        <p:spPr>
          <a:xfrm rot="10800000">
            <a:off x="2627784" y="2304178"/>
            <a:ext cx="792088" cy="267893"/>
          </a:xfrm>
          <a:prstGeom prst="rightArrow">
            <a:avLst/>
          </a:prstGeom>
          <a:solidFill>
            <a:schemeClr val="tx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26" name="Right Arrow 25"/>
          <p:cNvSpPr/>
          <p:nvPr/>
        </p:nvSpPr>
        <p:spPr>
          <a:xfrm rot="10800000">
            <a:off x="2627783" y="3268592"/>
            <a:ext cx="792089" cy="267893"/>
          </a:xfrm>
          <a:prstGeom prst="rightArrow">
            <a:avLst/>
          </a:prstGeom>
          <a:solidFill>
            <a:schemeClr val="tx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a:p>
        </p:txBody>
      </p:sp>
      <p:sp>
        <p:nvSpPr>
          <p:cNvPr id="2" name="Rectangle 1"/>
          <p:cNvSpPr/>
          <p:nvPr/>
        </p:nvSpPr>
        <p:spPr>
          <a:xfrm>
            <a:off x="2699633" y="4158615"/>
            <a:ext cx="6624737" cy="984885"/>
          </a:xfrm>
          <a:prstGeom prst="rect">
            <a:avLst/>
          </a:prstGeom>
        </p:spPr>
        <p:txBody>
          <a:bodyPr wrap="square">
            <a:spAutoFit/>
          </a:bodyPr>
          <a:lstStyle/>
          <a:p>
            <a:r>
              <a:rPr lang="en-AU" sz="1600" b="1" dirty="0">
                <a:solidFill>
                  <a:schemeClr val="tx1"/>
                </a:solidFill>
              </a:rPr>
              <a:t>The Four goals of Misbehaviour</a:t>
            </a:r>
          </a:p>
          <a:p>
            <a:r>
              <a:rPr lang="en-AU" sz="1400" dirty="0" err="1" smtClean="0">
                <a:solidFill>
                  <a:schemeClr val="tx1"/>
                </a:solidFill>
              </a:rPr>
              <a:t>Dreikurs</a:t>
            </a:r>
            <a:r>
              <a:rPr lang="en-AU" sz="1400" dirty="0" smtClean="0">
                <a:solidFill>
                  <a:schemeClr val="tx1"/>
                </a:solidFill>
              </a:rPr>
              <a:t> R,</a:t>
            </a:r>
            <a:r>
              <a:rPr lang="en-AU" sz="1400" dirty="0">
                <a:solidFill>
                  <a:schemeClr val="tx1"/>
                </a:solidFill>
              </a:rPr>
              <a:t> </a:t>
            </a:r>
            <a:r>
              <a:rPr lang="en-AU" sz="1400" dirty="0" err="1" smtClean="0">
                <a:solidFill>
                  <a:schemeClr val="tx1"/>
                </a:solidFill>
              </a:rPr>
              <a:t>Brunwald</a:t>
            </a:r>
            <a:r>
              <a:rPr lang="en-AU" sz="1400" dirty="0" smtClean="0">
                <a:solidFill>
                  <a:schemeClr val="tx1"/>
                </a:solidFill>
              </a:rPr>
              <a:t> </a:t>
            </a:r>
            <a:r>
              <a:rPr lang="en-AU" sz="1400" dirty="0">
                <a:solidFill>
                  <a:schemeClr val="tx1"/>
                </a:solidFill>
              </a:rPr>
              <a:t>B,  </a:t>
            </a:r>
            <a:r>
              <a:rPr lang="en-AU" sz="1400" dirty="0" err="1" smtClean="0">
                <a:solidFill>
                  <a:schemeClr val="tx1"/>
                </a:solidFill>
              </a:rPr>
              <a:t>Bronia</a:t>
            </a:r>
            <a:r>
              <a:rPr lang="en-AU" sz="1400" dirty="0" smtClean="0">
                <a:solidFill>
                  <a:schemeClr val="tx1"/>
                </a:solidFill>
              </a:rPr>
              <a:t> P, </a:t>
            </a:r>
            <a:r>
              <a:rPr lang="en-AU" sz="1400" dirty="0" err="1" smtClean="0">
                <a:solidFill>
                  <a:schemeClr val="tx1"/>
                </a:solidFill>
              </a:rPr>
              <a:t>Floy</a:t>
            </a:r>
            <a:r>
              <a:rPr lang="en-AU" sz="1400" dirty="0" smtClean="0">
                <a:solidFill>
                  <a:schemeClr val="tx1"/>
                </a:solidFill>
              </a:rPr>
              <a:t>, C. </a:t>
            </a:r>
            <a:r>
              <a:rPr lang="en-AU" sz="1400" dirty="0">
                <a:solidFill>
                  <a:schemeClr val="tx1"/>
                </a:solidFill>
              </a:rPr>
              <a:t>1998, Maintaining sanity in the classroom: classroom management techniques, </a:t>
            </a:r>
            <a:r>
              <a:rPr lang="en-AU" sz="1400" dirty="0" smtClean="0">
                <a:solidFill>
                  <a:schemeClr val="tx1"/>
                </a:solidFill>
              </a:rPr>
              <a:t>second edition, </a:t>
            </a:r>
            <a:r>
              <a:rPr lang="en-AU" sz="1400" dirty="0">
                <a:solidFill>
                  <a:schemeClr val="tx1"/>
                </a:solidFill>
              </a:rPr>
              <a:t>Taylor and Francis, Levittown, PA.</a:t>
            </a:r>
            <a:br>
              <a:rPr lang="en-AU" sz="1400" dirty="0">
                <a:solidFill>
                  <a:schemeClr val="tx1"/>
                </a:solidFill>
              </a:rPr>
            </a:br>
            <a:endParaRPr lang="en-AU" sz="1400" dirty="0">
              <a:solidFill>
                <a:schemeClr val="tx1"/>
              </a:solidFill>
            </a:endParaRPr>
          </a:p>
        </p:txBody>
      </p:sp>
    </p:spTree>
    <p:extLst>
      <p:ext uri="{BB962C8B-B14F-4D97-AF65-F5344CB8AC3E}">
        <p14:creationId xmlns:p14="http://schemas.microsoft.com/office/powerpoint/2010/main" xmlns="" val="421105202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94731" y="3313224"/>
            <a:ext cx="3558480" cy="1508105"/>
          </a:xfrm>
          <a:prstGeom prst="rect">
            <a:avLst/>
          </a:prstGeom>
        </p:spPr>
        <p:txBody>
          <a:bodyPr wrap="square">
            <a:spAutoFit/>
          </a:bodyPr>
          <a:lstStyle/>
          <a:p>
            <a:pPr algn="r"/>
            <a:endParaRPr lang="en-AU" sz="2000" dirty="0" smtClean="0"/>
          </a:p>
          <a:p>
            <a:pPr algn="r"/>
            <a:r>
              <a:rPr lang="en-AU" sz="1800" dirty="0" smtClean="0">
                <a:solidFill>
                  <a:schemeClr val="tx1"/>
                </a:solidFill>
              </a:rPr>
              <a:t>Every teacher needs to understand and use the </a:t>
            </a:r>
            <a:r>
              <a:rPr lang="en-AU" sz="1800" dirty="0">
                <a:solidFill>
                  <a:schemeClr val="tx1"/>
                </a:solidFill>
              </a:rPr>
              <a:t>right </a:t>
            </a:r>
            <a:r>
              <a:rPr lang="en-AU" sz="1800" dirty="0" smtClean="0">
                <a:solidFill>
                  <a:schemeClr val="tx1"/>
                </a:solidFill>
              </a:rPr>
              <a:t>teaching methods because the right methods offers students a way to achieve </a:t>
            </a:r>
            <a:endParaRPr lang="en-AU" sz="1800" dirty="0">
              <a:solidFill>
                <a:schemeClr val="tx1"/>
              </a:solidFill>
            </a:endParaRPr>
          </a:p>
        </p:txBody>
      </p:sp>
      <p:pic>
        <p:nvPicPr>
          <p:cNvPr id="6146" name="Picture 2" descr="http://whowasbornathome.files.wordpress.com/2011/12/6a00e00981fa2a8833010535c4ff2b970c-800w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11518" y="1383618"/>
            <a:ext cx="3464539" cy="3386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619672" y="87474"/>
            <a:ext cx="7224464" cy="1200329"/>
          </a:xfrm>
          <a:prstGeom prst="rect">
            <a:avLst/>
          </a:prstGeom>
        </p:spPr>
        <p:txBody>
          <a:bodyPr wrap="square">
            <a:spAutoFit/>
          </a:bodyPr>
          <a:lstStyle/>
          <a:p>
            <a:r>
              <a:rPr lang="en-AU" dirty="0" smtClean="0"/>
              <a:t>In February the </a:t>
            </a:r>
            <a:r>
              <a:rPr lang="en-AU" dirty="0"/>
              <a:t>Prime Minister </a:t>
            </a:r>
            <a:r>
              <a:rPr lang="en-AU" dirty="0" smtClean="0"/>
              <a:t>announced </a:t>
            </a:r>
            <a:r>
              <a:rPr lang="en-AU" dirty="0"/>
              <a:t>a </a:t>
            </a:r>
            <a:r>
              <a:rPr lang="en-AU" b="1" i="1" dirty="0"/>
              <a:t>National reading blitz for all young Australians</a:t>
            </a:r>
            <a:r>
              <a:rPr lang="en-AU" b="1" dirty="0"/>
              <a:t> </a:t>
            </a:r>
            <a:r>
              <a:rPr lang="en-AU" dirty="0"/>
              <a:t>up to Year 3 to help falling literacy standards in </a:t>
            </a:r>
            <a:r>
              <a:rPr lang="en-AU" dirty="0" smtClean="0"/>
              <a:t>Australia</a:t>
            </a:r>
            <a:endParaRPr lang="en-AU" dirty="0"/>
          </a:p>
        </p:txBody>
      </p:sp>
      <p:sp>
        <p:nvSpPr>
          <p:cNvPr id="3" name="Rectangle 2"/>
          <p:cNvSpPr/>
          <p:nvPr/>
        </p:nvSpPr>
        <p:spPr>
          <a:xfrm>
            <a:off x="5517556" y="1635646"/>
            <a:ext cx="3346076" cy="1200329"/>
          </a:xfrm>
          <a:prstGeom prst="rect">
            <a:avLst/>
          </a:prstGeom>
        </p:spPr>
        <p:txBody>
          <a:bodyPr wrap="square">
            <a:spAutoFit/>
          </a:bodyPr>
          <a:lstStyle/>
          <a:p>
            <a:pPr algn="r"/>
            <a:r>
              <a:rPr lang="en-AU" b="1" i="1" dirty="0"/>
              <a:t>“</a:t>
            </a:r>
            <a:r>
              <a:rPr lang="en-AU" b="1" i="1" dirty="0">
                <a:solidFill>
                  <a:schemeClr val="tx1"/>
                </a:solidFill>
              </a:rPr>
              <a:t>Hooray! But we need more - we need a paradigm shift” </a:t>
            </a:r>
          </a:p>
        </p:txBody>
      </p:sp>
    </p:spTree>
    <p:extLst>
      <p:ext uri="{BB962C8B-B14F-4D97-AF65-F5344CB8AC3E}">
        <p14:creationId xmlns:p14="http://schemas.microsoft.com/office/powerpoint/2010/main" xmlns="" val="1358617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http://mariasmovers.com/wp-content/uploads/2012/04/target-eco-umbrella.jpg"/>
          <p:cNvSpPr>
            <a:spLocks noChangeAspect="1" noChangeArrowheads="1"/>
          </p:cNvSpPr>
          <p:nvPr/>
        </p:nvSpPr>
        <p:spPr bwMode="auto">
          <a:xfrm>
            <a:off x="155576" y="-925116"/>
            <a:ext cx="401002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8" descr="http://3.bp.blogspot.com/-w41F59uWysw/TkVmkvHxEjI/AAAAAAAAB74/YwYruat-1YE/s1600/umbrella_001.jpg"/>
          <p:cNvSpPr>
            <a:spLocks noChangeAspect="1" noChangeArrowheads="1"/>
          </p:cNvSpPr>
          <p:nvPr/>
        </p:nvSpPr>
        <p:spPr bwMode="auto">
          <a:xfrm>
            <a:off x="155575" y="-925116"/>
            <a:ext cx="2571750"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1" y="-925116"/>
            <a:ext cx="8563303" cy="7354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rot="20333813">
            <a:off x="1762263" y="501646"/>
            <a:ext cx="7283450" cy="2062103"/>
          </a:xfrm>
          <a:prstGeom prst="rect">
            <a:avLst/>
          </a:prstGeom>
        </p:spPr>
        <p:txBody>
          <a:bodyPr wrap="square">
            <a:spAutoFit/>
          </a:bodyPr>
          <a:lstStyle/>
          <a:p>
            <a:r>
              <a:rPr lang="en-AU" sz="1600" i="1" dirty="0" smtClean="0">
                <a:solidFill>
                  <a:schemeClr val="bg1"/>
                </a:solidFill>
              </a:rPr>
              <a:t>                       </a:t>
            </a:r>
            <a:r>
              <a:rPr lang="en-AU" sz="1600" b="1" i="1" dirty="0" smtClean="0">
                <a:solidFill>
                  <a:srgbClr val="FFFF00"/>
                </a:solidFill>
              </a:rPr>
              <a:t>A </a:t>
            </a:r>
            <a:r>
              <a:rPr lang="en-AU" sz="1600" b="1" i="1" dirty="0">
                <a:solidFill>
                  <a:srgbClr val="FFFF00"/>
                </a:solidFill>
              </a:rPr>
              <a:t>specific learning </a:t>
            </a:r>
            <a:r>
              <a:rPr lang="en-AU" sz="1600" b="1" i="1" dirty="0" smtClean="0">
                <a:solidFill>
                  <a:srgbClr val="FFFF00"/>
                </a:solidFill>
              </a:rPr>
              <a:t>difficulty  (SLD)</a:t>
            </a:r>
            <a:r>
              <a:rPr lang="en-AU" sz="1600" b="1" i="1" dirty="0" smtClean="0">
                <a:solidFill>
                  <a:schemeClr val="bg1"/>
                </a:solidFill>
              </a:rPr>
              <a:t> </a:t>
            </a:r>
            <a:endParaRPr lang="en-AU" sz="1600" b="1" dirty="0" smtClean="0">
              <a:solidFill>
                <a:schemeClr val="bg1"/>
              </a:solidFill>
            </a:endParaRPr>
          </a:p>
          <a:p>
            <a:r>
              <a:rPr lang="en-AU" sz="1600" dirty="0" smtClean="0">
                <a:solidFill>
                  <a:schemeClr val="bg1"/>
                </a:solidFill>
              </a:rPr>
              <a:t>          when individuals (15%) do </a:t>
            </a:r>
            <a:r>
              <a:rPr lang="en-AU" sz="1600" dirty="0">
                <a:solidFill>
                  <a:schemeClr val="bg1"/>
                </a:solidFill>
              </a:rPr>
              <a:t>well in some areas of  </a:t>
            </a:r>
            <a:r>
              <a:rPr lang="en-AU" sz="1600" dirty="0" smtClean="0">
                <a:solidFill>
                  <a:schemeClr val="bg1"/>
                </a:solidFill>
              </a:rPr>
              <a:t>learning, </a:t>
            </a:r>
          </a:p>
          <a:p>
            <a:r>
              <a:rPr lang="en-AU" sz="1600" dirty="0">
                <a:solidFill>
                  <a:schemeClr val="bg1"/>
                </a:solidFill>
              </a:rPr>
              <a:t> </a:t>
            </a:r>
            <a:r>
              <a:rPr lang="en-AU" sz="1600" dirty="0" smtClean="0">
                <a:solidFill>
                  <a:schemeClr val="bg1"/>
                </a:solidFill>
              </a:rPr>
              <a:t>                     but </a:t>
            </a:r>
            <a:r>
              <a:rPr lang="en-AU" sz="1600" dirty="0">
                <a:solidFill>
                  <a:schemeClr val="bg1"/>
                </a:solidFill>
              </a:rPr>
              <a:t>unexpectedly have problems </a:t>
            </a:r>
            <a:r>
              <a:rPr lang="en-AU" sz="1600" dirty="0" smtClean="0">
                <a:solidFill>
                  <a:schemeClr val="bg1"/>
                </a:solidFill>
              </a:rPr>
              <a:t>in others</a:t>
            </a:r>
          </a:p>
          <a:p>
            <a:endParaRPr lang="en-AU" sz="1600" dirty="0">
              <a:solidFill>
                <a:schemeClr val="bg1"/>
              </a:solidFill>
            </a:endParaRPr>
          </a:p>
          <a:p>
            <a:r>
              <a:rPr lang="en-AU" sz="1600" b="1" i="1" dirty="0" smtClean="0">
                <a:solidFill>
                  <a:srgbClr val="FFFF00"/>
                </a:solidFill>
              </a:rPr>
              <a:t>Dyslexia or Reading Disorder</a:t>
            </a:r>
            <a:r>
              <a:rPr lang="en-AU" sz="1600" b="1" i="1" dirty="0">
                <a:solidFill>
                  <a:srgbClr val="FFFF00"/>
                </a:solidFill>
              </a:rPr>
              <a:t> </a:t>
            </a:r>
            <a:r>
              <a:rPr lang="en-AU" sz="1600" dirty="0" smtClean="0">
                <a:solidFill>
                  <a:schemeClr val="bg1"/>
                </a:solidFill>
              </a:rPr>
              <a:t>(10%) is a language based /information processing </a:t>
            </a:r>
            <a:r>
              <a:rPr lang="en-AU" sz="1600" dirty="0">
                <a:solidFill>
                  <a:schemeClr val="bg1"/>
                </a:solidFill>
              </a:rPr>
              <a:t>difficulty, neurological in </a:t>
            </a:r>
            <a:r>
              <a:rPr lang="en-AU" sz="1600" dirty="0" smtClean="0">
                <a:solidFill>
                  <a:schemeClr val="bg1"/>
                </a:solidFill>
              </a:rPr>
              <a:t>origin, affecting the </a:t>
            </a:r>
            <a:r>
              <a:rPr lang="en-AU" sz="1600" dirty="0">
                <a:solidFill>
                  <a:schemeClr val="bg1"/>
                </a:solidFill>
              </a:rPr>
              <a:t>phonological component of </a:t>
            </a:r>
            <a:r>
              <a:rPr lang="en-AU" sz="1600" dirty="0" smtClean="0">
                <a:solidFill>
                  <a:schemeClr val="bg1"/>
                </a:solidFill>
              </a:rPr>
              <a:t>language, and memory</a:t>
            </a:r>
            <a:r>
              <a:rPr lang="en-AU" sz="1600" dirty="0">
                <a:solidFill>
                  <a:schemeClr val="bg1"/>
                </a:solidFill>
              </a:rPr>
              <a:t> </a:t>
            </a:r>
            <a:r>
              <a:rPr lang="en-AU" sz="1600" dirty="0" smtClean="0">
                <a:solidFill>
                  <a:schemeClr val="bg1"/>
                </a:solidFill>
              </a:rPr>
              <a:t>as well. Curiously, it </a:t>
            </a:r>
            <a:r>
              <a:rPr lang="en-AU" sz="1600" dirty="0">
                <a:solidFill>
                  <a:schemeClr val="bg1"/>
                </a:solidFill>
              </a:rPr>
              <a:t>is not just about reading. </a:t>
            </a:r>
            <a:r>
              <a:rPr lang="en-AU" sz="1600" dirty="0" smtClean="0">
                <a:solidFill>
                  <a:schemeClr val="bg1"/>
                </a:solidFill>
              </a:rPr>
              <a:t>Students with SLD’s may </a:t>
            </a:r>
            <a:r>
              <a:rPr lang="en-AU" sz="1600" dirty="0">
                <a:solidFill>
                  <a:schemeClr val="bg1"/>
                </a:solidFill>
              </a:rPr>
              <a:t>also have problems with </a:t>
            </a:r>
            <a:r>
              <a:rPr lang="en-AU" sz="1600" dirty="0" smtClean="0">
                <a:solidFill>
                  <a:schemeClr val="bg1"/>
                </a:solidFill>
              </a:rPr>
              <a:t>number skills</a:t>
            </a:r>
            <a:r>
              <a:rPr lang="en-AU" sz="1600" dirty="0">
                <a:solidFill>
                  <a:schemeClr val="bg1"/>
                </a:solidFill>
              </a:rPr>
              <a:t> </a:t>
            </a:r>
            <a:r>
              <a:rPr lang="en-AU" sz="1600" dirty="0" smtClean="0">
                <a:solidFill>
                  <a:schemeClr val="bg1"/>
                </a:solidFill>
              </a:rPr>
              <a:t>- </a:t>
            </a:r>
            <a:r>
              <a:rPr lang="en-AU" sz="1600" i="1" dirty="0" smtClean="0">
                <a:solidFill>
                  <a:srgbClr val="FFFF00"/>
                </a:solidFill>
              </a:rPr>
              <a:t>dyscalculia</a:t>
            </a:r>
            <a:r>
              <a:rPr lang="en-AU" sz="1600" i="1" dirty="0" smtClean="0">
                <a:solidFill>
                  <a:schemeClr val="bg1"/>
                </a:solidFill>
              </a:rPr>
              <a:t> </a:t>
            </a:r>
            <a:r>
              <a:rPr lang="en-AU" sz="1600" dirty="0">
                <a:solidFill>
                  <a:schemeClr val="bg1"/>
                </a:solidFill>
              </a:rPr>
              <a:t>and </a:t>
            </a:r>
            <a:r>
              <a:rPr lang="en-AU" sz="1600" dirty="0" smtClean="0">
                <a:solidFill>
                  <a:schemeClr val="bg1"/>
                </a:solidFill>
              </a:rPr>
              <a:t>writing capacity - </a:t>
            </a:r>
            <a:r>
              <a:rPr lang="en-AU" sz="1600" i="1" dirty="0" smtClean="0">
                <a:solidFill>
                  <a:srgbClr val="FFFF00"/>
                </a:solidFill>
              </a:rPr>
              <a:t>dysgraphia</a:t>
            </a:r>
            <a:endParaRPr lang="en-AU" sz="1600" i="1" dirty="0">
              <a:solidFill>
                <a:srgbClr val="FFFF00"/>
              </a:solidFill>
            </a:endParaRPr>
          </a:p>
        </p:txBody>
      </p:sp>
      <p:sp>
        <p:nvSpPr>
          <p:cNvPr id="11" name="Rectangle 10"/>
          <p:cNvSpPr/>
          <p:nvPr/>
        </p:nvSpPr>
        <p:spPr>
          <a:xfrm>
            <a:off x="6470678" y="2941729"/>
            <a:ext cx="2880320" cy="1138773"/>
          </a:xfrm>
          <a:prstGeom prst="rect">
            <a:avLst/>
          </a:prstGeom>
        </p:spPr>
        <p:txBody>
          <a:bodyPr wrap="square">
            <a:spAutoFit/>
          </a:bodyPr>
          <a:lstStyle/>
          <a:p>
            <a:r>
              <a:rPr lang="en-AU" sz="1700" dirty="0" smtClean="0">
                <a:solidFill>
                  <a:schemeClr val="tx1"/>
                </a:solidFill>
                <a:latin typeface="+mj-lt"/>
              </a:rPr>
              <a:t>Up to 25% of the  population is </a:t>
            </a:r>
            <a:r>
              <a:rPr lang="en-AU" sz="1700" dirty="0">
                <a:solidFill>
                  <a:schemeClr val="tx1"/>
                </a:solidFill>
                <a:latin typeface="+mj-lt"/>
              </a:rPr>
              <a:t>affected by some form of </a:t>
            </a:r>
            <a:r>
              <a:rPr lang="en-AU" sz="1700" dirty="0" smtClean="0">
                <a:solidFill>
                  <a:schemeClr val="tx1"/>
                </a:solidFill>
                <a:latin typeface="+mj-lt"/>
              </a:rPr>
              <a:t>language-based or ‘Dyslexic styled’ </a:t>
            </a:r>
            <a:r>
              <a:rPr lang="en-AU" sz="1700" dirty="0">
                <a:solidFill>
                  <a:schemeClr val="tx1"/>
                </a:solidFill>
                <a:latin typeface="+mj-lt"/>
              </a:rPr>
              <a:t>learning difficulty</a:t>
            </a:r>
            <a:endParaRPr lang="en-AU" sz="1700" dirty="0">
              <a:latin typeface="+mj-lt"/>
            </a:endParaRPr>
          </a:p>
        </p:txBody>
      </p:sp>
      <p:sp>
        <p:nvSpPr>
          <p:cNvPr id="12" name="Rectangle 11"/>
          <p:cNvSpPr/>
          <p:nvPr/>
        </p:nvSpPr>
        <p:spPr>
          <a:xfrm>
            <a:off x="3491880" y="4615164"/>
            <a:ext cx="3301956" cy="923330"/>
          </a:xfrm>
          <a:prstGeom prst="rect">
            <a:avLst/>
          </a:prstGeom>
        </p:spPr>
        <p:txBody>
          <a:bodyPr wrap="square">
            <a:spAutoFit/>
          </a:bodyPr>
          <a:lstStyle/>
          <a:p>
            <a:r>
              <a:rPr lang="en-AU" sz="1700" dirty="0" smtClean="0">
                <a:solidFill>
                  <a:schemeClr val="tx1"/>
                </a:solidFill>
                <a:latin typeface="+mj-lt"/>
              </a:rPr>
              <a:t>About </a:t>
            </a:r>
            <a:r>
              <a:rPr lang="en-AU" sz="1700" dirty="0">
                <a:solidFill>
                  <a:schemeClr val="tx1"/>
                </a:solidFill>
                <a:latin typeface="+mj-lt"/>
              </a:rPr>
              <a:t>4% of the population are </a:t>
            </a:r>
            <a:r>
              <a:rPr lang="en-AU" sz="1700" dirty="0" smtClean="0">
                <a:solidFill>
                  <a:schemeClr val="tx1"/>
                </a:solidFill>
                <a:latin typeface="+mj-lt"/>
              </a:rPr>
              <a:t>considered severely </a:t>
            </a:r>
            <a:r>
              <a:rPr lang="en-AU" sz="1700" dirty="0">
                <a:solidFill>
                  <a:schemeClr val="tx1"/>
                </a:solidFill>
                <a:latin typeface="+mj-lt"/>
              </a:rPr>
              <a:t>dyslexic</a:t>
            </a:r>
            <a:r>
              <a:rPr lang="en-AU" sz="1700" u="sng" dirty="0" smtClean="0">
                <a:solidFill>
                  <a:schemeClr val="tx1"/>
                </a:solidFill>
                <a:latin typeface="+mj-lt"/>
              </a:rPr>
              <a:t> </a:t>
            </a:r>
          </a:p>
          <a:p>
            <a:endParaRPr lang="en-AU" sz="1800" u="sng" dirty="0">
              <a:solidFill>
                <a:schemeClr val="tx1"/>
              </a:solidFill>
              <a:latin typeface="+mj-lt"/>
            </a:endParaRPr>
          </a:p>
        </p:txBody>
      </p:sp>
      <p:sp>
        <p:nvSpPr>
          <p:cNvPr id="13" name="Rectangle 12"/>
          <p:cNvSpPr/>
          <p:nvPr/>
        </p:nvSpPr>
        <p:spPr>
          <a:xfrm>
            <a:off x="1505540" y="3999611"/>
            <a:ext cx="3285932" cy="615553"/>
          </a:xfrm>
          <a:prstGeom prst="rect">
            <a:avLst/>
          </a:prstGeom>
        </p:spPr>
        <p:txBody>
          <a:bodyPr wrap="square">
            <a:spAutoFit/>
          </a:bodyPr>
          <a:lstStyle/>
          <a:p>
            <a:r>
              <a:rPr lang="en-AU" sz="1700" dirty="0">
                <a:solidFill>
                  <a:schemeClr val="tx1"/>
                </a:solidFill>
              </a:rPr>
              <a:t>4 </a:t>
            </a:r>
            <a:r>
              <a:rPr lang="en-AU" sz="1700" dirty="0" smtClean="0">
                <a:solidFill>
                  <a:schemeClr val="tx1"/>
                </a:solidFill>
              </a:rPr>
              <a:t>males to </a:t>
            </a:r>
            <a:r>
              <a:rPr lang="en-AU" sz="1700" dirty="0">
                <a:solidFill>
                  <a:schemeClr val="tx1"/>
                </a:solidFill>
              </a:rPr>
              <a:t>1 </a:t>
            </a:r>
            <a:r>
              <a:rPr lang="en-AU" sz="1700" dirty="0" smtClean="0">
                <a:solidFill>
                  <a:schemeClr val="tx1"/>
                </a:solidFill>
              </a:rPr>
              <a:t>female are </a:t>
            </a:r>
            <a:r>
              <a:rPr lang="en-AU" sz="1700" dirty="0">
                <a:solidFill>
                  <a:schemeClr val="tx1"/>
                </a:solidFill>
              </a:rPr>
              <a:t>currently being identified as Dyslexic</a:t>
            </a:r>
          </a:p>
        </p:txBody>
      </p:sp>
    </p:spTree>
    <p:extLst>
      <p:ext uri="{BB962C8B-B14F-4D97-AF65-F5344CB8AC3E}">
        <p14:creationId xmlns:p14="http://schemas.microsoft.com/office/powerpoint/2010/main" xmlns="" val="38940429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1544603" y="1131590"/>
            <a:ext cx="8099075" cy="371196"/>
          </a:xfrm>
        </p:spPr>
        <p:txBody>
          <a:bodyPr/>
          <a:lstStyle/>
          <a:p>
            <a:r>
              <a:rPr lang="en-US" sz="3000" dirty="0" smtClean="0">
                <a:solidFill>
                  <a:schemeClr val="tx1"/>
                </a:solidFill>
              </a:rPr>
              <a:t/>
            </a:r>
            <a:br>
              <a:rPr lang="en-US" sz="3000" dirty="0" smtClean="0">
                <a:solidFill>
                  <a:schemeClr val="tx1"/>
                </a:solidFill>
              </a:rPr>
            </a:br>
            <a:r>
              <a:rPr lang="en-US" sz="2200" b="1" dirty="0">
                <a:solidFill>
                  <a:schemeClr val="tx1"/>
                </a:solidFill>
              </a:rPr>
              <a:t>The 4 subcomponents of phonological </a:t>
            </a:r>
            <a:r>
              <a:rPr lang="en-US" sz="2200" b="1" dirty="0" smtClean="0">
                <a:solidFill>
                  <a:schemeClr val="tx1"/>
                </a:solidFill>
              </a:rPr>
              <a:t>dyslexia - </a:t>
            </a:r>
            <a:r>
              <a:rPr lang="en-AU" sz="2200" b="1" dirty="0" smtClean="0">
                <a:solidFill>
                  <a:schemeClr val="tx1"/>
                </a:solidFill>
              </a:rPr>
              <a:t>core problems</a:t>
            </a:r>
            <a:r>
              <a:rPr lang="en-AU" sz="2200" b="1" dirty="0">
                <a:solidFill>
                  <a:schemeClr val="tx1"/>
                </a:solidFill>
              </a:rPr>
              <a:t/>
            </a:r>
            <a:br>
              <a:rPr lang="en-AU" sz="2200" b="1" dirty="0">
                <a:solidFill>
                  <a:schemeClr val="tx1"/>
                </a:solidFill>
              </a:rPr>
            </a:br>
            <a:endParaRPr lang="en-US" sz="2200" b="1" dirty="0" smtClean="0">
              <a:solidFill>
                <a:schemeClr val="tx1"/>
              </a:solidFill>
            </a:endParaRPr>
          </a:p>
        </p:txBody>
      </p:sp>
      <p:grpSp>
        <p:nvGrpSpPr>
          <p:cNvPr id="2" name="Organization Chart 7"/>
          <p:cNvGrpSpPr>
            <a:grpSpLocks/>
          </p:cNvGrpSpPr>
          <p:nvPr/>
        </p:nvGrpSpPr>
        <p:grpSpPr bwMode="auto">
          <a:xfrm>
            <a:off x="1633842" y="3599268"/>
            <a:ext cx="7011678" cy="1398604"/>
            <a:chOff x="453" y="1511"/>
            <a:chExt cx="3888" cy="432"/>
          </a:xfrm>
        </p:grpSpPr>
        <p:cxnSp>
          <p:nvCxnSpPr>
            <p:cNvPr id="38916" name="_s3076"/>
            <p:cNvCxnSpPr>
              <a:cxnSpLocks noChangeShapeType="1"/>
              <a:stCxn id="38924" idx="0"/>
            </p:cNvCxnSpPr>
            <p:nvPr/>
          </p:nvCxnSpPr>
          <p:spPr bwMode="auto">
            <a:xfrm rot="5400000" flipH="1">
              <a:off x="3081" y="827"/>
              <a:ext cx="144" cy="1512"/>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8917" name="_s3077"/>
            <p:cNvCxnSpPr>
              <a:cxnSpLocks noChangeShapeType="1"/>
              <a:stCxn id="38923" idx="0"/>
            </p:cNvCxnSpPr>
            <p:nvPr/>
          </p:nvCxnSpPr>
          <p:spPr bwMode="auto">
            <a:xfrm rot="5400000" flipH="1">
              <a:off x="2577" y="1331"/>
              <a:ext cx="144" cy="504"/>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8918" name="_s3078"/>
            <p:cNvCxnSpPr>
              <a:cxnSpLocks noChangeShapeType="1"/>
              <a:stCxn id="38922" idx="0"/>
            </p:cNvCxnSpPr>
            <p:nvPr/>
          </p:nvCxnSpPr>
          <p:spPr bwMode="auto">
            <a:xfrm rot="-5400000">
              <a:off x="2073" y="1331"/>
              <a:ext cx="144" cy="504"/>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38919" name="_s3079"/>
            <p:cNvCxnSpPr>
              <a:cxnSpLocks noChangeShapeType="1"/>
              <a:stCxn id="38921" idx="0"/>
            </p:cNvCxnSpPr>
            <p:nvPr/>
          </p:nvCxnSpPr>
          <p:spPr bwMode="auto">
            <a:xfrm rot="-5400000">
              <a:off x="1569" y="827"/>
              <a:ext cx="144" cy="1512"/>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38921" name="_s3081"/>
            <p:cNvSpPr>
              <a:spLocks noChangeArrowheads="1"/>
            </p:cNvSpPr>
            <p:nvPr/>
          </p:nvSpPr>
          <p:spPr bwMode="auto">
            <a:xfrm>
              <a:off x="453" y="1655"/>
              <a:ext cx="864" cy="288"/>
            </a:xfrm>
            <a:prstGeom prst="roundRect">
              <a:avLst>
                <a:gd name="adj" fmla="val 16667"/>
              </a:avLst>
            </a:prstGeom>
            <a:solidFill>
              <a:srgbClr val="FF5050"/>
            </a:solidFill>
            <a:ln w="9525">
              <a:solidFill>
                <a:schemeClr val="tx1"/>
              </a:solidFill>
              <a:round/>
              <a:headEnd/>
              <a:tailEnd/>
            </a:ln>
          </p:spPr>
          <p:txBody>
            <a:bodyPr wrap="none" lIns="0" tIns="0" rIns="0" bIns="0" anchor="ctr"/>
            <a:lstStyle/>
            <a:p>
              <a:pPr algn="ctr" eaLnBrk="0" hangingPunct="0"/>
              <a:r>
                <a:rPr lang="en-US" sz="1600" b="1" dirty="0">
                  <a:solidFill>
                    <a:schemeClr val="tx1"/>
                  </a:solidFill>
                  <a:latin typeface="+mj-lt"/>
                </a:rPr>
                <a:t>Phonological </a:t>
              </a:r>
            </a:p>
            <a:p>
              <a:pPr algn="ctr" eaLnBrk="0" hangingPunct="0"/>
              <a:r>
                <a:rPr lang="en-US" sz="1600" b="1" dirty="0">
                  <a:solidFill>
                    <a:schemeClr val="tx1"/>
                  </a:solidFill>
                  <a:latin typeface="+mj-lt"/>
                </a:rPr>
                <a:t>a</a:t>
              </a:r>
              <a:r>
                <a:rPr lang="en-US" sz="1600" b="1" dirty="0" smtClean="0">
                  <a:solidFill>
                    <a:schemeClr val="tx1"/>
                  </a:solidFill>
                  <a:latin typeface="+mj-lt"/>
                </a:rPr>
                <a:t>wareness</a:t>
              </a:r>
              <a:endParaRPr lang="en-US" sz="1600" b="1" dirty="0">
                <a:solidFill>
                  <a:schemeClr val="tx1"/>
                </a:solidFill>
                <a:latin typeface="+mj-lt"/>
              </a:endParaRPr>
            </a:p>
          </p:txBody>
        </p:sp>
        <p:sp>
          <p:nvSpPr>
            <p:cNvPr id="38922" name="_s3082"/>
            <p:cNvSpPr>
              <a:spLocks noChangeArrowheads="1"/>
            </p:cNvSpPr>
            <p:nvPr/>
          </p:nvSpPr>
          <p:spPr bwMode="auto">
            <a:xfrm>
              <a:off x="1461" y="1655"/>
              <a:ext cx="864" cy="288"/>
            </a:xfrm>
            <a:prstGeom prst="roundRect">
              <a:avLst>
                <a:gd name="adj" fmla="val 16667"/>
              </a:avLst>
            </a:prstGeom>
            <a:solidFill>
              <a:srgbClr val="FFFF00"/>
            </a:solidFill>
            <a:ln w="9525">
              <a:solidFill>
                <a:schemeClr val="tx1"/>
              </a:solidFill>
              <a:round/>
              <a:headEnd/>
              <a:tailEnd/>
            </a:ln>
          </p:spPr>
          <p:txBody>
            <a:bodyPr wrap="none" lIns="0" tIns="0" rIns="0" bIns="0" anchor="ctr"/>
            <a:lstStyle/>
            <a:p>
              <a:pPr algn="ctr" eaLnBrk="0" hangingPunct="0"/>
              <a:r>
                <a:rPr lang="en-US" sz="1600" b="1" dirty="0" smtClean="0">
                  <a:solidFill>
                    <a:schemeClr val="tx1"/>
                  </a:solidFill>
                  <a:latin typeface="+mj-lt"/>
                </a:rPr>
                <a:t>Rapid </a:t>
              </a:r>
            </a:p>
            <a:p>
              <a:pPr algn="ctr" eaLnBrk="0" hangingPunct="0"/>
              <a:r>
                <a:rPr lang="en-US" sz="1600" b="1" dirty="0">
                  <a:solidFill>
                    <a:schemeClr val="tx1"/>
                  </a:solidFill>
                  <a:latin typeface="+mj-lt"/>
                </a:rPr>
                <a:t>A</a:t>
              </a:r>
              <a:r>
                <a:rPr lang="en-US" sz="1600" b="1" dirty="0" smtClean="0">
                  <a:solidFill>
                    <a:schemeClr val="tx1"/>
                  </a:solidFill>
                  <a:latin typeface="+mj-lt"/>
                </a:rPr>
                <a:t>utomatized</a:t>
              </a:r>
              <a:endParaRPr lang="en-US" sz="1600" b="1" dirty="0">
                <a:solidFill>
                  <a:schemeClr val="tx1"/>
                </a:solidFill>
                <a:latin typeface="+mj-lt"/>
              </a:endParaRPr>
            </a:p>
            <a:p>
              <a:pPr algn="ctr" eaLnBrk="0" hangingPunct="0"/>
              <a:r>
                <a:rPr lang="en-US" sz="1600" b="1" dirty="0" smtClean="0">
                  <a:solidFill>
                    <a:schemeClr val="tx1"/>
                  </a:solidFill>
                  <a:latin typeface="+mj-lt"/>
                </a:rPr>
                <a:t>Naming</a:t>
              </a:r>
            </a:p>
            <a:p>
              <a:pPr algn="ctr" eaLnBrk="0" hangingPunct="0"/>
              <a:r>
                <a:rPr lang="en-US" sz="1600" b="1" dirty="0" smtClean="0">
                  <a:solidFill>
                    <a:schemeClr val="tx1"/>
                  </a:solidFill>
                  <a:latin typeface="+mj-lt"/>
                </a:rPr>
                <a:t>(RAN)</a:t>
              </a:r>
              <a:endParaRPr lang="en-US" sz="1600" b="1" dirty="0">
                <a:solidFill>
                  <a:schemeClr val="tx1"/>
                </a:solidFill>
                <a:latin typeface="+mj-lt"/>
              </a:endParaRPr>
            </a:p>
          </p:txBody>
        </p:sp>
        <p:sp>
          <p:nvSpPr>
            <p:cNvPr id="38923" name="_s3083"/>
            <p:cNvSpPr>
              <a:spLocks noChangeArrowheads="1"/>
            </p:cNvSpPr>
            <p:nvPr/>
          </p:nvSpPr>
          <p:spPr bwMode="auto">
            <a:xfrm>
              <a:off x="2469" y="1655"/>
              <a:ext cx="864" cy="288"/>
            </a:xfrm>
            <a:prstGeom prst="roundRect">
              <a:avLst>
                <a:gd name="adj" fmla="val 16667"/>
              </a:avLst>
            </a:prstGeom>
            <a:solidFill>
              <a:srgbClr val="0099FF"/>
            </a:solidFill>
            <a:ln w="9525">
              <a:solidFill>
                <a:schemeClr val="tx1"/>
              </a:solidFill>
              <a:round/>
              <a:headEnd/>
              <a:tailEnd/>
            </a:ln>
          </p:spPr>
          <p:txBody>
            <a:bodyPr wrap="none" lIns="0" tIns="0" rIns="0" bIns="0" anchor="ctr"/>
            <a:lstStyle/>
            <a:p>
              <a:pPr algn="ctr" eaLnBrk="0" hangingPunct="0"/>
              <a:r>
                <a:rPr lang="en-AU" sz="1400" dirty="0" smtClean="0"/>
                <a:t>  </a:t>
              </a:r>
              <a:r>
                <a:rPr lang="en-AU" sz="1600" b="1" dirty="0" smtClean="0"/>
                <a:t>Auditory </a:t>
              </a:r>
              <a:r>
                <a:rPr lang="en-AU" sz="1600" b="1" dirty="0"/>
                <a:t>working </a:t>
              </a:r>
              <a:endParaRPr lang="en-AU" sz="1600" b="1" dirty="0" smtClean="0"/>
            </a:p>
            <a:p>
              <a:pPr algn="ctr" eaLnBrk="0" hangingPunct="0"/>
              <a:r>
                <a:rPr lang="en-AU" sz="1600" b="1" dirty="0" smtClean="0"/>
                <a:t>Memory and </a:t>
              </a:r>
            </a:p>
            <a:p>
              <a:pPr algn="ctr" eaLnBrk="0" hangingPunct="0"/>
              <a:r>
                <a:rPr lang="en-AU" sz="1600" b="1" dirty="0" smtClean="0"/>
                <a:t>Visual memory</a:t>
              </a:r>
              <a:endParaRPr lang="en-US" sz="1600" b="1" dirty="0">
                <a:solidFill>
                  <a:schemeClr val="tx1"/>
                </a:solidFill>
                <a:latin typeface="+mj-lt"/>
              </a:endParaRPr>
            </a:p>
          </p:txBody>
        </p:sp>
        <p:sp>
          <p:nvSpPr>
            <p:cNvPr id="38924" name="_s3084"/>
            <p:cNvSpPr>
              <a:spLocks noChangeArrowheads="1"/>
            </p:cNvSpPr>
            <p:nvPr/>
          </p:nvSpPr>
          <p:spPr bwMode="auto">
            <a:xfrm>
              <a:off x="3477" y="1655"/>
              <a:ext cx="864" cy="288"/>
            </a:xfrm>
            <a:prstGeom prst="roundRect">
              <a:avLst>
                <a:gd name="adj" fmla="val 16667"/>
              </a:avLst>
            </a:prstGeom>
            <a:solidFill>
              <a:srgbClr val="00FF00"/>
            </a:solidFill>
            <a:ln w="9525">
              <a:solidFill>
                <a:schemeClr val="tx1"/>
              </a:solidFill>
              <a:round/>
              <a:headEnd/>
              <a:tailEnd/>
            </a:ln>
          </p:spPr>
          <p:txBody>
            <a:bodyPr wrap="none" lIns="0" tIns="0" rIns="0" bIns="0" anchor="ctr"/>
            <a:lstStyle/>
            <a:p>
              <a:pPr algn="ctr" eaLnBrk="0" hangingPunct="0"/>
              <a:r>
                <a:rPr lang="en-US" sz="1600" b="1" dirty="0" smtClean="0">
                  <a:solidFill>
                    <a:schemeClr val="tx1"/>
                  </a:solidFill>
                  <a:latin typeface="+mj-lt"/>
                </a:rPr>
                <a:t>Visual-</a:t>
              </a:r>
            </a:p>
            <a:p>
              <a:pPr algn="ctr" eaLnBrk="0" hangingPunct="0"/>
              <a:r>
                <a:rPr lang="en-US" sz="1600" b="1" dirty="0">
                  <a:solidFill>
                    <a:schemeClr val="tx1"/>
                  </a:solidFill>
                  <a:latin typeface="+mj-lt"/>
                </a:rPr>
                <a:t>o</a:t>
              </a:r>
              <a:r>
                <a:rPr lang="en-US" sz="1600" b="1" dirty="0" smtClean="0">
                  <a:solidFill>
                    <a:schemeClr val="tx1"/>
                  </a:solidFill>
                  <a:latin typeface="+mj-lt"/>
                </a:rPr>
                <a:t>rthographic</a:t>
              </a:r>
            </a:p>
            <a:p>
              <a:pPr algn="ctr" eaLnBrk="0" hangingPunct="0"/>
              <a:r>
                <a:rPr lang="en-US" sz="1600" b="1" dirty="0">
                  <a:solidFill>
                    <a:schemeClr val="tx1"/>
                  </a:solidFill>
                  <a:latin typeface="+mj-lt"/>
                </a:rPr>
                <a:t>p</a:t>
              </a:r>
              <a:r>
                <a:rPr lang="en-US" sz="1600" b="1" dirty="0" smtClean="0">
                  <a:solidFill>
                    <a:schemeClr val="tx1"/>
                  </a:solidFill>
                  <a:latin typeface="+mj-lt"/>
                </a:rPr>
                <a:t>rocessing</a:t>
              </a:r>
              <a:endParaRPr lang="en-US" sz="1600" b="1" dirty="0">
                <a:solidFill>
                  <a:schemeClr val="tx1"/>
                </a:solidFill>
                <a:latin typeface="+mj-lt"/>
              </a:endParaRPr>
            </a:p>
          </p:txBody>
        </p:sp>
      </p:grpSp>
      <p:sp>
        <p:nvSpPr>
          <p:cNvPr id="3" name="Line Callout 2 2"/>
          <p:cNvSpPr/>
          <p:nvPr/>
        </p:nvSpPr>
        <p:spPr bwMode="auto">
          <a:xfrm>
            <a:off x="7524328" y="2988006"/>
            <a:ext cx="914400" cy="459486"/>
          </a:xfrm>
          <a:prstGeom prst="borderCallout2">
            <a:avLst>
              <a:gd name="adj1" fmla="val 18750"/>
              <a:gd name="adj2" fmla="val -8333"/>
              <a:gd name="adj3" fmla="val 18750"/>
              <a:gd name="adj4" fmla="val -16667"/>
              <a:gd name="adj5" fmla="val 89340"/>
              <a:gd name="adj6" fmla="val -9494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smtClean="0">
              <a:ln>
                <a:noFill/>
              </a:ln>
              <a:solidFill>
                <a:srgbClr val="663300"/>
              </a:solidFill>
              <a:effectLst/>
              <a:latin typeface="Calibri" pitchFamily="34" charset="0"/>
            </a:endParaRPr>
          </a:p>
        </p:txBody>
      </p:sp>
      <p:sp>
        <p:nvSpPr>
          <p:cNvPr id="4" name="Line Callout 2 3"/>
          <p:cNvSpPr/>
          <p:nvPr/>
        </p:nvSpPr>
        <p:spPr bwMode="auto">
          <a:xfrm flipH="1">
            <a:off x="5269526" y="1671379"/>
            <a:ext cx="3550945" cy="954107"/>
          </a:xfrm>
          <a:prstGeom prst="borderCallout2">
            <a:avLst>
              <a:gd name="adj1" fmla="val 20402"/>
              <a:gd name="adj2" fmla="val -2117"/>
              <a:gd name="adj3" fmla="val 40230"/>
              <a:gd name="adj4" fmla="val -6382"/>
              <a:gd name="adj5" fmla="val 282217"/>
              <a:gd name="adj6" fmla="val 456"/>
            </a:avLst>
          </a:prstGeom>
          <a:solidFill>
            <a:srgbClr val="66FF33"/>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AU" sz="1400" dirty="0">
                <a:solidFill>
                  <a:schemeClr val="tx1"/>
                </a:solidFill>
                <a:latin typeface="+mj-lt"/>
              </a:rPr>
              <a:t>T</a:t>
            </a:r>
            <a:r>
              <a:rPr lang="en-AU" sz="1400" dirty="0" smtClean="0">
                <a:solidFill>
                  <a:schemeClr val="tx1"/>
                </a:solidFill>
                <a:latin typeface="+mj-lt"/>
              </a:rPr>
              <a:t>he </a:t>
            </a:r>
            <a:r>
              <a:rPr lang="en-AU" sz="1400" dirty="0">
                <a:solidFill>
                  <a:schemeClr val="tx1"/>
                </a:solidFill>
                <a:latin typeface="+mj-lt"/>
              </a:rPr>
              <a:t>capacity to break the alphabetic code </a:t>
            </a:r>
            <a:r>
              <a:rPr lang="en-AU" sz="1400" dirty="0" smtClean="0">
                <a:solidFill>
                  <a:schemeClr val="tx1"/>
                </a:solidFill>
                <a:latin typeface="+mj-lt"/>
              </a:rPr>
              <a:t>- </a:t>
            </a:r>
            <a:r>
              <a:rPr lang="en-AU" sz="1400" dirty="0">
                <a:solidFill>
                  <a:schemeClr val="tx1"/>
                </a:solidFill>
                <a:latin typeface="+mj-lt"/>
              </a:rPr>
              <a:t>recalling the letter, naming the letter, recalling the sound and naming the sequence of sounds to make a </a:t>
            </a:r>
            <a:r>
              <a:rPr lang="en-AU" sz="1400" dirty="0" smtClean="0">
                <a:solidFill>
                  <a:schemeClr val="tx1"/>
                </a:solidFill>
                <a:latin typeface="+mj-lt"/>
              </a:rPr>
              <a:t>word </a:t>
            </a:r>
            <a:endParaRPr lang="en-AU" sz="1400" dirty="0">
              <a:solidFill>
                <a:schemeClr val="tx1"/>
              </a:solidFill>
              <a:latin typeface="+mj-lt"/>
            </a:endParaRPr>
          </a:p>
        </p:txBody>
      </p:sp>
      <p:sp>
        <p:nvSpPr>
          <p:cNvPr id="21" name="Line Callout 2 20"/>
          <p:cNvSpPr/>
          <p:nvPr/>
        </p:nvSpPr>
        <p:spPr bwMode="auto">
          <a:xfrm flipH="1">
            <a:off x="5269525" y="2722304"/>
            <a:ext cx="3550945" cy="954107"/>
          </a:xfrm>
          <a:prstGeom prst="borderCallout2">
            <a:avLst>
              <a:gd name="adj1" fmla="val 109117"/>
              <a:gd name="adj2" fmla="val 22261"/>
              <a:gd name="adj3" fmla="val 121822"/>
              <a:gd name="adj4" fmla="val 54857"/>
              <a:gd name="adj5" fmla="val 153257"/>
              <a:gd name="adj6" fmla="val 66362"/>
            </a:avLst>
          </a:prstGeom>
          <a:solidFill>
            <a:srgbClr val="0099FF"/>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AU" sz="1400" dirty="0" smtClean="0"/>
              <a:t>Together, they aid in the remembering of instructions (how-to, times and places), sight words, spelling patterns, times tables and the acquisition </a:t>
            </a:r>
            <a:r>
              <a:rPr lang="en-AU" sz="1400" dirty="0"/>
              <a:t>of phonics </a:t>
            </a:r>
          </a:p>
        </p:txBody>
      </p:sp>
      <p:sp>
        <p:nvSpPr>
          <p:cNvPr id="22" name="Line Callout 2 21"/>
          <p:cNvSpPr/>
          <p:nvPr/>
        </p:nvSpPr>
        <p:spPr bwMode="auto">
          <a:xfrm>
            <a:off x="1781741" y="1671378"/>
            <a:ext cx="3228094" cy="954107"/>
          </a:xfrm>
          <a:prstGeom prst="borderCallout2">
            <a:avLst>
              <a:gd name="adj1" fmla="val 14706"/>
              <a:gd name="adj2" fmla="val -2320"/>
              <a:gd name="adj3" fmla="val 36187"/>
              <a:gd name="adj4" fmla="val -10108"/>
              <a:gd name="adj5" fmla="val 267650"/>
              <a:gd name="adj6" fmla="val -8407"/>
            </a:avLst>
          </a:prstGeom>
          <a:solidFill>
            <a:srgbClr val="FF505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AU" sz="1400" dirty="0">
                <a:solidFill>
                  <a:schemeClr val="tx1"/>
                </a:solidFill>
                <a:latin typeface="+mj-lt"/>
              </a:rPr>
              <a:t>A</a:t>
            </a:r>
            <a:r>
              <a:rPr lang="en-AU" sz="1400" dirty="0" smtClean="0">
                <a:solidFill>
                  <a:schemeClr val="tx1"/>
                </a:solidFill>
                <a:latin typeface="+mj-lt"/>
              </a:rPr>
              <a:t>bility </a:t>
            </a:r>
            <a:r>
              <a:rPr lang="en-AU" sz="1400" dirty="0">
                <a:solidFill>
                  <a:schemeClr val="tx1"/>
                </a:solidFill>
                <a:latin typeface="+mj-lt"/>
              </a:rPr>
              <a:t>to break words down into sounds, to hear the sounds and </a:t>
            </a:r>
            <a:r>
              <a:rPr lang="en-AU" sz="1400" dirty="0" smtClean="0">
                <a:solidFill>
                  <a:schemeClr val="tx1"/>
                </a:solidFill>
                <a:latin typeface="+mj-lt"/>
              </a:rPr>
              <a:t>syllables</a:t>
            </a:r>
            <a:r>
              <a:rPr lang="en-AU" sz="1400" dirty="0">
                <a:solidFill>
                  <a:schemeClr val="tx1"/>
                </a:solidFill>
                <a:latin typeface="+mj-lt"/>
              </a:rPr>
              <a:t>, be able to discriminate these sounds, and to manipulate them</a:t>
            </a:r>
          </a:p>
        </p:txBody>
      </p:sp>
      <p:sp>
        <p:nvSpPr>
          <p:cNvPr id="23" name="Line Callout 2 22"/>
          <p:cNvSpPr/>
          <p:nvPr/>
        </p:nvSpPr>
        <p:spPr bwMode="auto">
          <a:xfrm>
            <a:off x="1781741" y="2740695"/>
            <a:ext cx="3228094" cy="954107"/>
          </a:xfrm>
          <a:prstGeom prst="borderCallout2">
            <a:avLst>
              <a:gd name="adj1" fmla="val 107240"/>
              <a:gd name="adj2" fmla="val 11355"/>
              <a:gd name="adj3" fmla="val 114121"/>
              <a:gd name="adj4" fmla="val 49173"/>
              <a:gd name="adj5" fmla="val 153330"/>
              <a:gd name="adj6" fmla="val 58953"/>
            </a:avLst>
          </a:prstGeom>
          <a:solidFill>
            <a:srgbClr val="FFFF00"/>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AU" sz="1400" dirty="0">
                <a:solidFill>
                  <a:schemeClr val="tx1"/>
                </a:solidFill>
                <a:latin typeface="+mj-lt"/>
              </a:rPr>
              <a:t>H</a:t>
            </a:r>
            <a:r>
              <a:rPr lang="en-AU" sz="1400" dirty="0" smtClean="0">
                <a:solidFill>
                  <a:schemeClr val="tx1"/>
                </a:solidFill>
                <a:latin typeface="+mj-lt"/>
              </a:rPr>
              <a:t>ow </a:t>
            </a:r>
            <a:r>
              <a:rPr lang="en-AU" sz="1400" dirty="0">
                <a:solidFill>
                  <a:schemeClr val="tx1"/>
                </a:solidFill>
                <a:latin typeface="+mj-lt"/>
              </a:rPr>
              <a:t>fast objects, pictures, colours, letters or numbers </a:t>
            </a:r>
            <a:r>
              <a:rPr lang="en-AU" sz="1400" dirty="0" smtClean="0">
                <a:solidFill>
                  <a:schemeClr val="tx1"/>
                </a:solidFill>
                <a:latin typeface="+mj-lt"/>
              </a:rPr>
              <a:t>can be recalled aloud - </a:t>
            </a:r>
            <a:r>
              <a:rPr lang="en-AU" sz="1400" dirty="0">
                <a:solidFill>
                  <a:schemeClr val="tx1"/>
                </a:solidFill>
                <a:latin typeface="+mj-lt"/>
              </a:rPr>
              <a:t>RAN time is a strong predictor about reading ability</a:t>
            </a:r>
          </a:p>
        </p:txBody>
      </p:sp>
      <p:sp>
        <p:nvSpPr>
          <p:cNvPr id="8" name="Rectangle 7"/>
          <p:cNvSpPr/>
          <p:nvPr/>
        </p:nvSpPr>
        <p:spPr>
          <a:xfrm>
            <a:off x="1475656" y="31780"/>
            <a:ext cx="2952530" cy="400110"/>
          </a:xfrm>
          <a:prstGeom prst="rect">
            <a:avLst/>
          </a:prstGeom>
        </p:spPr>
        <p:txBody>
          <a:bodyPr wrap="square">
            <a:spAutoFit/>
          </a:bodyPr>
          <a:lstStyle/>
          <a:p>
            <a:r>
              <a:rPr lang="en-US" sz="2000" i="1" dirty="0" smtClean="0">
                <a:solidFill>
                  <a:srgbClr val="965900"/>
                </a:solidFill>
              </a:rPr>
              <a:t> </a:t>
            </a:r>
            <a:r>
              <a:rPr lang="en-US" sz="1800" i="1" dirty="0" smtClean="0">
                <a:solidFill>
                  <a:schemeClr val="tx1"/>
                </a:solidFill>
              </a:rPr>
              <a:t>There’s </a:t>
            </a:r>
            <a:r>
              <a:rPr lang="en-US" sz="1800" i="1" dirty="0">
                <a:solidFill>
                  <a:schemeClr val="tx1"/>
                </a:solidFill>
              </a:rPr>
              <a:t>visual dyslexia</a:t>
            </a:r>
            <a:endParaRPr lang="en-AU" sz="1800" i="1" dirty="0">
              <a:solidFill>
                <a:schemeClr val="tx1"/>
              </a:solidFill>
            </a:endParaRPr>
          </a:p>
        </p:txBody>
      </p:sp>
      <p:sp>
        <p:nvSpPr>
          <p:cNvPr id="9" name="Rectangle 8"/>
          <p:cNvSpPr/>
          <p:nvPr/>
        </p:nvSpPr>
        <p:spPr>
          <a:xfrm>
            <a:off x="1475656" y="348793"/>
            <a:ext cx="6718230" cy="646331"/>
          </a:xfrm>
          <a:prstGeom prst="rect">
            <a:avLst/>
          </a:prstGeom>
        </p:spPr>
        <p:txBody>
          <a:bodyPr wrap="square">
            <a:spAutoFit/>
          </a:bodyPr>
          <a:lstStyle/>
          <a:p>
            <a:r>
              <a:rPr lang="en-US" sz="1800" i="1" dirty="0" smtClean="0">
                <a:solidFill>
                  <a:schemeClr val="tx1"/>
                </a:solidFill>
              </a:rPr>
              <a:t> There’s </a:t>
            </a:r>
            <a:r>
              <a:rPr lang="en-US" sz="1800" i="1" dirty="0">
                <a:solidFill>
                  <a:schemeClr val="tx1"/>
                </a:solidFill>
              </a:rPr>
              <a:t>phonological dyslexia </a:t>
            </a:r>
            <a:r>
              <a:rPr lang="en-US" sz="1800" i="1" dirty="0" smtClean="0">
                <a:solidFill>
                  <a:schemeClr val="tx1"/>
                </a:solidFill>
              </a:rPr>
              <a:t>(</a:t>
            </a:r>
            <a:r>
              <a:rPr lang="en-AU" sz="1800" i="1" dirty="0" smtClean="0">
                <a:solidFill>
                  <a:schemeClr val="tx1"/>
                </a:solidFill>
              </a:rPr>
              <a:t>neurologically </a:t>
            </a:r>
            <a:r>
              <a:rPr lang="en-AU" sz="1800" i="1" dirty="0">
                <a:solidFill>
                  <a:schemeClr val="tx1"/>
                </a:solidFill>
              </a:rPr>
              <a:t>based)</a:t>
            </a:r>
            <a:r>
              <a:rPr lang="en-US" sz="1800" i="1" dirty="0">
                <a:solidFill>
                  <a:schemeClr val="tx1"/>
                </a:solidFill>
              </a:rPr>
              <a:t/>
            </a:r>
            <a:br>
              <a:rPr lang="en-US" sz="1800" i="1" dirty="0">
                <a:solidFill>
                  <a:schemeClr val="tx1"/>
                </a:solidFill>
              </a:rPr>
            </a:br>
            <a:endParaRPr lang="en-AU" sz="1800" i="1" dirty="0">
              <a:solidFill>
                <a:schemeClr val="tx1"/>
              </a:solidFill>
            </a:endParaRPr>
          </a:p>
        </p:txBody>
      </p:sp>
      <p:sp>
        <p:nvSpPr>
          <p:cNvPr id="10" name="Rectangle 9"/>
          <p:cNvSpPr/>
          <p:nvPr/>
        </p:nvSpPr>
        <p:spPr>
          <a:xfrm>
            <a:off x="1420617" y="625792"/>
            <a:ext cx="7011678" cy="369332"/>
          </a:xfrm>
          <a:prstGeom prst="rect">
            <a:avLst/>
          </a:prstGeom>
        </p:spPr>
        <p:txBody>
          <a:bodyPr wrap="square">
            <a:spAutoFit/>
          </a:bodyPr>
          <a:lstStyle/>
          <a:p>
            <a:r>
              <a:rPr lang="en-US" sz="1800" i="1" dirty="0" smtClean="0">
                <a:solidFill>
                  <a:schemeClr val="tx1"/>
                </a:solidFill>
              </a:rPr>
              <a:t>  There’s </a:t>
            </a:r>
            <a:r>
              <a:rPr lang="en-US" sz="1800" i="1" dirty="0">
                <a:solidFill>
                  <a:schemeClr val="tx1"/>
                </a:solidFill>
              </a:rPr>
              <a:t>combination visual and phonological dyslexia</a:t>
            </a:r>
          </a:p>
        </p:txBody>
      </p:sp>
    </p:spTree>
    <p:extLst>
      <p:ext uri="{BB962C8B-B14F-4D97-AF65-F5344CB8AC3E}">
        <p14:creationId xmlns:p14="http://schemas.microsoft.com/office/powerpoint/2010/main" xmlns="" val="3953846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7757" y="15478"/>
            <a:ext cx="7236296" cy="707886"/>
          </a:xfrm>
          <a:prstGeom prst="rect">
            <a:avLst/>
          </a:prstGeom>
        </p:spPr>
        <p:txBody>
          <a:bodyPr wrap="square">
            <a:spAutoFit/>
          </a:bodyPr>
          <a:lstStyle/>
          <a:p>
            <a:r>
              <a:rPr lang="en-US" sz="4000" b="1" dirty="0" smtClean="0">
                <a:solidFill>
                  <a:srgbClr val="965900"/>
                </a:solidFill>
              </a:rPr>
              <a:t> </a:t>
            </a:r>
            <a:r>
              <a:rPr lang="en-US" sz="4000" b="1" dirty="0" smtClean="0">
                <a:solidFill>
                  <a:schemeClr val="tx1"/>
                </a:solidFill>
              </a:rPr>
              <a:t>A quick word on visual </a:t>
            </a:r>
            <a:r>
              <a:rPr lang="en-US" sz="4000" b="1" dirty="0">
                <a:solidFill>
                  <a:schemeClr val="tx1"/>
                </a:solidFill>
              </a:rPr>
              <a:t>dyslexia</a:t>
            </a:r>
            <a:endParaRPr lang="en-AU" sz="4000" b="1" dirty="0">
              <a:solidFill>
                <a:schemeClr val="tx1"/>
              </a:solidFill>
            </a:endParaRPr>
          </a:p>
        </p:txBody>
      </p:sp>
      <p:sp>
        <p:nvSpPr>
          <p:cNvPr id="3" name="Rectangle 2"/>
          <p:cNvSpPr/>
          <p:nvPr/>
        </p:nvSpPr>
        <p:spPr>
          <a:xfrm>
            <a:off x="1529994" y="4685322"/>
            <a:ext cx="6993325" cy="400110"/>
          </a:xfrm>
          <a:prstGeom prst="rect">
            <a:avLst/>
          </a:prstGeom>
        </p:spPr>
        <p:txBody>
          <a:bodyPr wrap="none">
            <a:spAutoFit/>
          </a:bodyPr>
          <a:lstStyle/>
          <a:p>
            <a:r>
              <a:rPr lang="en-AU" sz="2000" dirty="0" smtClean="0">
                <a:solidFill>
                  <a:schemeClr val="tx1"/>
                </a:solidFill>
              </a:rPr>
              <a:t>Download your Open Dyslexic Font from http</a:t>
            </a:r>
            <a:r>
              <a:rPr lang="en-AU" sz="2000" dirty="0">
                <a:solidFill>
                  <a:schemeClr val="tx1"/>
                </a:solidFill>
              </a:rPr>
              <a:t>://opendyslexic.org/</a:t>
            </a:r>
          </a:p>
        </p:txBody>
      </p:sp>
      <p:pic>
        <p:nvPicPr>
          <p:cNvPr id="1028" name="Picture 4" descr="http://www.crossboweducation.com/DSC_001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8425" y="1113589"/>
            <a:ext cx="5967511" cy="3181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12866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77757" y="15478"/>
            <a:ext cx="7236296" cy="707886"/>
          </a:xfrm>
          <a:prstGeom prst="rect">
            <a:avLst/>
          </a:prstGeom>
        </p:spPr>
        <p:txBody>
          <a:bodyPr wrap="square">
            <a:spAutoFit/>
          </a:bodyPr>
          <a:lstStyle/>
          <a:p>
            <a:r>
              <a:rPr lang="en-US" sz="4000" b="1" dirty="0" smtClean="0">
                <a:solidFill>
                  <a:srgbClr val="965900"/>
                </a:solidFill>
              </a:rPr>
              <a:t> </a:t>
            </a:r>
            <a:r>
              <a:rPr lang="en-US" sz="4000" b="1" dirty="0" smtClean="0">
                <a:solidFill>
                  <a:schemeClr val="tx1"/>
                </a:solidFill>
              </a:rPr>
              <a:t>A quick word on visual </a:t>
            </a:r>
            <a:r>
              <a:rPr lang="en-US" sz="4000" b="1" dirty="0">
                <a:solidFill>
                  <a:schemeClr val="tx1"/>
                </a:solidFill>
              </a:rPr>
              <a:t>dyslexia</a:t>
            </a:r>
            <a:endParaRPr lang="en-AU" sz="4000" b="1" dirty="0">
              <a:solidFill>
                <a:schemeClr val="tx1"/>
              </a:solidFill>
            </a:endParaRPr>
          </a:p>
        </p:txBody>
      </p:sp>
      <p:sp>
        <p:nvSpPr>
          <p:cNvPr id="3" name="Rectangle 2"/>
          <p:cNvSpPr/>
          <p:nvPr/>
        </p:nvSpPr>
        <p:spPr>
          <a:xfrm>
            <a:off x="1529994" y="4685322"/>
            <a:ext cx="6993325" cy="400110"/>
          </a:xfrm>
          <a:prstGeom prst="rect">
            <a:avLst/>
          </a:prstGeom>
        </p:spPr>
        <p:txBody>
          <a:bodyPr wrap="none">
            <a:spAutoFit/>
          </a:bodyPr>
          <a:lstStyle/>
          <a:p>
            <a:r>
              <a:rPr lang="en-AU" sz="2000" dirty="0" smtClean="0">
                <a:solidFill>
                  <a:schemeClr val="tx1"/>
                </a:solidFill>
              </a:rPr>
              <a:t>Download your Open Dyslexic Font from http</a:t>
            </a:r>
            <a:r>
              <a:rPr lang="en-AU" sz="2000" dirty="0">
                <a:solidFill>
                  <a:schemeClr val="tx1"/>
                </a:solidFill>
              </a:rPr>
              <a:t>://opendyslexic.org/</a:t>
            </a:r>
          </a:p>
        </p:txBody>
      </p:sp>
      <p:pic>
        <p:nvPicPr>
          <p:cNvPr id="1026" name="Picture 2" descr="http://luc.devroye.org/AbelardoGonzalez-OpenDyslexic-2011b.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29611" y="1113589"/>
            <a:ext cx="6401647" cy="3181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143184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2359" y="1483072"/>
            <a:ext cx="7494328" cy="4542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1465060" y="36522"/>
            <a:ext cx="7560840" cy="1754326"/>
          </a:xfrm>
          <a:prstGeom prst="rect">
            <a:avLst/>
          </a:prstGeom>
        </p:spPr>
        <p:txBody>
          <a:bodyPr wrap="square">
            <a:spAutoFit/>
          </a:bodyPr>
          <a:lstStyle/>
          <a:p>
            <a:r>
              <a:rPr lang="en-AU" sz="3600" b="1" dirty="0"/>
              <a:t>Read the following </a:t>
            </a:r>
            <a:r>
              <a:rPr lang="en-AU" sz="3600" b="1" dirty="0" smtClean="0"/>
              <a:t>passage</a:t>
            </a:r>
          </a:p>
          <a:p>
            <a:r>
              <a:rPr lang="en-AU" sz="1200" b="1" dirty="0" smtClean="0">
                <a:solidFill>
                  <a:schemeClr val="tx1"/>
                </a:solidFill>
              </a:rPr>
              <a:t> </a:t>
            </a:r>
          </a:p>
          <a:p>
            <a:r>
              <a:rPr lang="en-AU" sz="2000" i="1" dirty="0" smtClean="0">
                <a:solidFill>
                  <a:schemeClr val="tx1"/>
                </a:solidFill>
              </a:rPr>
              <a:t>What’s happening as </a:t>
            </a:r>
            <a:r>
              <a:rPr lang="en-AU" sz="2000" i="1" dirty="0">
                <a:solidFill>
                  <a:schemeClr val="tx1"/>
                </a:solidFill>
              </a:rPr>
              <a:t>you read </a:t>
            </a:r>
            <a:r>
              <a:rPr lang="en-AU" sz="2000" i="1" dirty="0" smtClean="0">
                <a:solidFill>
                  <a:schemeClr val="tx1"/>
                </a:solidFill>
              </a:rPr>
              <a:t>this? How hard are you working to make sense of it?</a:t>
            </a:r>
            <a:r>
              <a:rPr lang="en-AU" sz="2000" i="1" dirty="0">
                <a:solidFill>
                  <a:schemeClr val="tx1"/>
                </a:solidFill>
              </a:rPr>
              <a:t> </a:t>
            </a:r>
            <a:r>
              <a:rPr lang="en-AU" sz="2000" i="1" dirty="0" smtClean="0">
                <a:solidFill>
                  <a:schemeClr val="tx1"/>
                </a:solidFill>
              </a:rPr>
              <a:t>I’ve added a little distortion to help you </a:t>
            </a:r>
            <a:r>
              <a:rPr lang="en-AU" sz="2000" b="1" i="1" dirty="0" smtClean="0">
                <a:solidFill>
                  <a:schemeClr val="tx1"/>
                </a:solidFill>
              </a:rPr>
              <a:t>‘feel’  </a:t>
            </a:r>
            <a:r>
              <a:rPr lang="en-AU" sz="2000" i="1" dirty="0" smtClean="0">
                <a:solidFill>
                  <a:schemeClr val="tx1"/>
                </a:solidFill>
              </a:rPr>
              <a:t>the confusion.</a:t>
            </a:r>
          </a:p>
          <a:p>
            <a:r>
              <a:rPr lang="en-AU" sz="2000" i="1" dirty="0" smtClean="0">
                <a:solidFill>
                  <a:schemeClr val="tx1"/>
                </a:solidFill>
              </a:rPr>
              <a:t>Tell your neighbour what it means!</a:t>
            </a:r>
            <a:endParaRPr lang="en-AU" sz="2000" i="1" dirty="0">
              <a:solidFill>
                <a:schemeClr val="tx1"/>
              </a:solidFill>
            </a:endParaRPr>
          </a:p>
        </p:txBody>
      </p:sp>
      <p:sp>
        <p:nvSpPr>
          <p:cNvPr id="4" name="AutoShape 5" descr="[passage with sight word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Rectangle 2"/>
          <p:cNvSpPr/>
          <p:nvPr/>
        </p:nvSpPr>
        <p:spPr>
          <a:xfrm>
            <a:off x="8316416" y="4639838"/>
            <a:ext cx="314510" cy="400110"/>
          </a:xfrm>
          <a:prstGeom prst="rect">
            <a:avLst/>
          </a:prstGeom>
        </p:spPr>
        <p:txBody>
          <a:bodyPr wrap="none">
            <a:spAutoFit/>
          </a:bodyPr>
          <a:lstStyle/>
          <a:p>
            <a:r>
              <a:rPr lang="en-AU" sz="2000" dirty="0">
                <a:solidFill>
                  <a:schemeClr val="tx1"/>
                </a:solidFill>
                <a:latin typeface="+mj-lt"/>
              </a:rPr>
              <a:t>2</a:t>
            </a:r>
          </a:p>
        </p:txBody>
      </p:sp>
    </p:spTree>
    <p:extLst>
      <p:ext uri="{BB962C8B-B14F-4D97-AF65-F5344CB8AC3E}">
        <p14:creationId xmlns:p14="http://schemas.microsoft.com/office/powerpoint/2010/main" xmlns="" val="252299002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descr="[passage with sight words]"/>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3191" y="1923678"/>
            <a:ext cx="7647150" cy="33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1563191" y="-11137"/>
            <a:ext cx="7560840" cy="1754326"/>
          </a:xfrm>
          <a:prstGeom prst="rect">
            <a:avLst/>
          </a:prstGeom>
        </p:spPr>
        <p:txBody>
          <a:bodyPr wrap="square">
            <a:spAutoFit/>
          </a:bodyPr>
          <a:lstStyle/>
          <a:p>
            <a:r>
              <a:rPr lang="en-AU" sz="3600" b="1" dirty="0"/>
              <a:t>Below is the original </a:t>
            </a:r>
            <a:r>
              <a:rPr lang="en-AU" sz="3600" b="1" dirty="0" smtClean="0"/>
              <a:t>passage</a:t>
            </a:r>
          </a:p>
          <a:p>
            <a:r>
              <a:rPr lang="en-AU" sz="1200" b="1" dirty="0" smtClean="0">
                <a:solidFill>
                  <a:schemeClr val="tx1"/>
                </a:solidFill>
              </a:rPr>
              <a:t> </a:t>
            </a:r>
          </a:p>
          <a:p>
            <a:r>
              <a:rPr lang="en-AU" sz="2000" dirty="0" smtClean="0">
                <a:solidFill>
                  <a:schemeClr val="tx1"/>
                </a:solidFill>
              </a:rPr>
              <a:t>In a typical paragraph </a:t>
            </a:r>
            <a:r>
              <a:rPr lang="en-AU" sz="2000" b="1" i="1" dirty="0" smtClean="0">
                <a:solidFill>
                  <a:schemeClr val="tx1"/>
                </a:solidFill>
              </a:rPr>
              <a:t>‘everyday sight words’ </a:t>
            </a:r>
            <a:r>
              <a:rPr lang="en-AU" sz="2000" dirty="0" smtClean="0">
                <a:solidFill>
                  <a:schemeClr val="tx1"/>
                </a:solidFill>
              </a:rPr>
              <a:t>average 60% </a:t>
            </a:r>
          </a:p>
          <a:p>
            <a:r>
              <a:rPr lang="en-AU" sz="2000" dirty="0" smtClean="0">
                <a:solidFill>
                  <a:schemeClr val="tx1"/>
                </a:solidFill>
              </a:rPr>
              <a:t>Notice how many of these the dyslexic reader missed and the difference it makes. Now you’re getting the picture!</a:t>
            </a:r>
            <a:endParaRPr lang="en-AU" sz="2000" dirty="0">
              <a:solidFill>
                <a:schemeClr val="tx1"/>
              </a:solidFill>
            </a:endParaRPr>
          </a:p>
        </p:txBody>
      </p:sp>
      <p:sp>
        <p:nvSpPr>
          <p:cNvPr id="3" name="Rectangle 2"/>
          <p:cNvSpPr/>
          <p:nvPr/>
        </p:nvSpPr>
        <p:spPr>
          <a:xfrm>
            <a:off x="8316416" y="4639838"/>
            <a:ext cx="314510" cy="400110"/>
          </a:xfrm>
          <a:prstGeom prst="rect">
            <a:avLst/>
          </a:prstGeom>
        </p:spPr>
        <p:txBody>
          <a:bodyPr wrap="none">
            <a:spAutoFit/>
          </a:bodyPr>
          <a:lstStyle/>
          <a:p>
            <a:r>
              <a:rPr lang="en-AU" sz="2000" dirty="0">
                <a:solidFill>
                  <a:schemeClr val="tx1"/>
                </a:solidFill>
                <a:latin typeface="+mj-lt"/>
              </a:rPr>
              <a:t>2</a:t>
            </a:r>
          </a:p>
        </p:txBody>
      </p:sp>
    </p:spTree>
    <p:extLst>
      <p:ext uri="{BB962C8B-B14F-4D97-AF65-F5344CB8AC3E}">
        <p14:creationId xmlns:p14="http://schemas.microsoft.com/office/powerpoint/2010/main" xmlns="" val="42656901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us.123rf.com/400wm/400/400/ia64/ia640908/ia64090800209/5441332-little-child-reading-education-book-for-school.jpg"/>
          <p:cNvSpPr>
            <a:spLocks noChangeAspect="1" noChangeArrowheads="1"/>
          </p:cNvSpPr>
          <p:nvPr/>
        </p:nvSpPr>
        <p:spPr bwMode="auto">
          <a:xfrm>
            <a:off x="155576" y="-863204"/>
            <a:ext cx="3209925" cy="180737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p:cNvSpPr/>
          <p:nvPr/>
        </p:nvSpPr>
        <p:spPr>
          <a:xfrm>
            <a:off x="1573564" y="1144304"/>
            <a:ext cx="6814861" cy="461665"/>
          </a:xfrm>
          <a:prstGeom prst="rect">
            <a:avLst/>
          </a:prstGeom>
        </p:spPr>
        <p:txBody>
          <a:bodyPr wrap="square">
            <a:spAutoFit/>
          </a:bodyPr>
          <a:lstStyle/>
          <a:p>
            <a:r>
              <a:rPr lang="en-AU" b="1" dirty="0" smtClean="0"/>
              <a:t>THE </a:t>
            </a:r>
            <a:r>
              <a:rPr lang="en-AU" b="1" dirty="0"/>
              <a:t>PAOMNNEHAL PWEOR OF THE HMUAN MNID?</a:t>
            </a:r>
          </a:p>
        </p:txBody>
      </p:sp>
      <p:sp>
        <p:nvSpPr>
          <p:cNvPr id="12" name="Rectangle 11"/>
          <p:cNvSpPr/>
          <p:nvPr/>
        </p:nvSpPr>
        <p:spPr>
          <a:xfrm>
            <a:off x="1573563" y="182051"/>
            <a:ext cx="2318776" cy="707886"/>
          </a:xfrm>
          <a:prstGeom prst="rect">
            <a:avLst/>
          </a:prstGeom>
        </p:spPr>
        <p:txBody>
          <a:bodyPr wrap="none">
            <a:spAutoFit/>
          </a:bodyPr>
          <a:lstStyle/>
          <a:p>
            <a:r>
              <a:rPr lang="en-AU" sz="4000" b="1" i="1" dirty="0" smtClean="0">
                <a:solidFill>
                  <a:srgbClr val="965900"/>
                </a:solidFill>
              </a:rPr>
              <a:t>Read this!</a:t>
            </a:r>
            <a:endParaRPr lang="en-AU" sz="4000" b="1" i="1" dirty="0">
              <a:solidFill>
                <a:srgbClr val="965900"/>
              </a:solidFill>
            </a:endParaRPr>
          </a:p>
        </p:txBody>
      </p:sp>
      <p:sp>
        <p:nvSpPr>
          <p:cNvPr id="13" name="Rectangle 12"/>
          <p:cNvSpPr/>
          <p:nvPr/>
        </p:nvSpPr>
        <p:spPr>
          <a:xfrm>
            <a:off x="1513838" y="4083917"/>
            <a:ext cx="7570438" cy="954107"/>
          </a:xfrm>
          <a:prstGeom prst="rect">
            <a:avLst/>
          </a:prstGeom>
        </p:spPr>
        <p:txBody>
          <a:bodyPr wrap="square">
            <a:spAutoFit/>
          </a:bodyPr>
          <a:lstStyle/>
          <a:p>
            <a:r>
              <a:rPr lang="en-AU" sz="1600" i="1" dirty="0" smtClean="0">
                <a:solidFill>
                  <a:schemeClr val="tx1"/>
                </a:solidFill>
                <a:latin typeface="+mj-lt"/>
              </a:rPr>
              <a:t>… </a:t>
            </a:r>
            <a:r>
              <a:rPr lang="en-AU" sz="1600" i="1" dirty="0" err="1">
                <a:solidFill>
                  <a:schemeClr val="tx1"/>
                </a:solidFill>
                <a:latin typeface="+mj-lt"/>
              </a:rPr>
              <a:t>paomnnehal</a:t>
            </a:r>
            <a:r>
              <a:rPr lang="en-AU" sz="1600" i="1" dirty="0">
                <a:solidFill>
                  <a:schemeClr val="tx1"/>
                </a:solidFill>
                <a:latin typeface="+mj-lt"/>
              </a:rPr>
              <a:t> isn’t </a:t>
            </a:r>
            <a:r>
              <a:rPr lang="en-AU" sz="1600" i="1" dirty="0" smtClean="0">
                <a:solidFill>
                  <a:schemeClr val="tx1"/>
                </a:solidFill>
                <a:latin typeface="+mj-lt"/>
              </a:rPr>
              <a:t>it</a:t>
            </a:r>
            <a:r>
              <a:rPr lang="en-AU" sz="1600" i="1" dirty="0">
                <a:solidFill>
                  <a:schemeClr val="tx1"/>
                </a:solidFill>
                <a:latin typeface="+mj-lt"/>
              </a:rPr>
              <a:t>?</a:t>
            </a:r>
          </a:p>
          <a:p>
            <a:endParaRPr lang="en-AU" sz="800" i="1" dirty="0">
              <a:solidFill>
                <a:schemeClr val="tx1"/>
              </a:solidFill>
              <a:latin typeface="+mj-lt"/>
            </a:endParaRPr>
          </a:p>
          <a:p>
            <a:r>
              <a:rPr lang="en-AU" sz="1600" i="1" dirty="0">
                <a:solidFill>
                  <a:schemeClr val="tx1"/>
                </a:solidFill>
                <a:latin typeface="+mj-lt"/>
              </a:rPr>
              <a:t>N</a:t>
            </a:r>
            <a:r>
              <a:rPr lang="en-AU" sz="1600" i="1" dirty="0" smtClean="0">
                <a:solidFill>
                  <a:schemeClr val="tx1"/>
                </a:solidFill>
                <a:latin typeface="+mj-lt"/>
              </a:rPr>
              <a:t>ow </a:t>
            </a:r>
            <a:r>
              <a:rPr lang="en-AU" sz="1600" i="1" dirty="0">
                <a:solidFill>
                  <a:schemeClr val="tx1"/>
                </a:solidFill>
                <a:latin typeface="+mj-lt"/>
              </a:rPr>
              <a:t>you </a:t>
            </a:r>
            <a:r>
              <a:rPr lang="en-AU" sz="1600" i="1" dirty="0" smtClean="0">
                <a:solidFill>
                  <a:schemeClr val="tx1"/>
                </a:solidFill>
                <a:latin typeface="+mj-lt"/>
              </a:rPr>
              <a:t>see why many </a:t>
            </a:r>
            <a:r>
              <a:rPr lang="en-AU" sz="1600" i="1" dirty="0">
                <a:solidFill>
                  <a:schemeClr val="tx1"/>
                </a:solidFill>
                <a:latin typeface="+mj-lt"/>
              </a:rPr>
              <a:t>dyslexics </a:t>
            </a:r>
            <a:r>
              <a:rPr lang="en-AU" sz="1600" i="1" dirty="0" smtClean="0">
                <a:solidFill>
                  <a:schemeClr val="tx1"/>
                </a:solidFill>
                <a:latin typeface="+mj-lt"/>
              </a:rPr>
              <a:t>can gain better </a:t>
            </a:r>
            <a:r>
              <a:rPr lang="en-AU" sz="1600" i="1" dirty="0">
                <a:solidFill>
                  <a:schemeClr val="tx1"/>
                </a:solidFill>
                <a:latin typeface="+mj-lt"/>
              </a:rPr>
              <a:t>than age appropriate reading comprehension despite taking so long to read and with such decoding difficulties</a:t>
            </a:r>
          </a:p>
        </p:txBody>
      </p:sp>
      <p:cxnSp>
        <p:nvCxnSpPr>
          <p:cNvPr id="9" name="Straight Connector 8"/>
          <p:cNvCxnSpPr/>
          <p:nvPr/>
        </p:nvCxnSpPr>
        <p:spPr bwMode="auto">
          <a:xfrm>
            <a:off x="1573564" y="1707654"/>
            <a:ext cx="724690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1573564" y="3651870"/>
            <a:ext cx="724690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513838" y="1869672"/>
            <a:ext cx="7246910" cy="2123658"/>
          </a:xfrm>
          <a:prstGeom prst="rect">
            <a:avLst/>
          </a:prstGeom>
          <a:solidFill>
            <a:srgbClr val="CCECFF"/>
          </a:solidFill>
        </p:spPr>
        <p:txBody>
          <a:bodyPr wrap="square" rtlCol="0">
            <a:spAutoFit/>
          </a:bodyPr>
          <a:lstStyle/>
          <a:p>
            <a:r>
              <a:rPr lang="en-AU" sz="2200" dirty="0" err="1">
                <a:solidFill>
                  <a:schemeClr val="tx1"/>
                </a:solidFill>
              </a:rPr>
              <a:t>Aoccdrnig</a:t>
            </a:r>
            <a:r>
              <a:rPr lang="en-AU" sz="2200" dirty="0">
                <a:solidFill>
                  <a:schemeClr val="tx1"/>
                </a:solidFill>
              </a:rPr>
              <a:t> to a </a:t>
            </a:r>
            <a:r>
              <a:rPr lang="en-AU" sz="2200" dirty="0" err="1">
                <a:solidFill>
                  <a:schemeClr val="tx1"/>
                </a:solidFill>
              </a:rPr>
              <a:t>rscheearch</a:t>
            </a:r>
            <a:r>
              <a:rPr lang="en-AU" sz="2200" dirty="0">
                <a:solidFill>
                  <a:schemeClr val="tx1"/>
                </a:solidFill>
              </a:rPr>
              <a:t> a </a:t>
            </a:r>
            <a:r>
              <a:rPr lang="en-AU" sz="2200" dirty="0" err="1">
                <a:solidFill>
                  <a:schemeClr val="tx1"/>
                </a:solidFill>
              </a:rPr>
              <a:t>cmabrigde</a:t>
            </a:r>
            <a:r>
              <a:rPr lang="en-AU" sz="2200" dirty="0">
                <a:solidFill>
                  <a:schemeClr val="tx1"/>
                </a:solidFill>
              </a:rPr>
              <a:t> </a:t>
            </a:r>
            <a:r>
              <a:rPr lang="en-AU" sz="2200" dirty="0" err="1">
                <a:solidFill>
                  <a:schemeClr val="tx1"/>
                </a:solidFill>
              </a:rPr>
              <a:t>uinervtisy</a:t>
            </a:r>
            <a:r>
              <a:rPr lang="en-AU" sz="2200" dirty="0">
                <a:solidFill>
                  <a:schemeClr val="tx1"/>
                </a:solidFill>
              </a:rPr>
              <a:t> it </a:t>
            </a:r>
            <a:r>
              <a:rPr lang="en-AU" sz="2200" dirty="0" err="1">
                <a:solidFill>
                  <a:schemeClr val="tx1"/>
                </a:solidFill>
              </a:rPr>
              <a:t>deosn't</a:t>
            </a:r>
            <a:r>
              <a:rPr lang="en-AU" sz="2200" dirty="0">
                <a:solidFill>
                  <a:schemeClr val="tx1"/>
                </a:solidFill>
              </a:rPr>
              <a:t> </a:t>
            </a:r>
            <a:r>
              <a:rPr lang="en-AU" sz="2200" dirty="0" err="1">
                <a:solidFill>
                  <a:schemeClr val="tx1"/>
                </a:solidFill>
              </a:rPr>
              <a:t>mtter</a:t>
            </a:r>
            <a:r>
              <a:rPr lang="en-AU" sz="2200" dirty="0">
                <a:solidFill>
                  <a:schemeClr val="tx1"/>
                </a:solidFill>
              </a:rPr>
              <a:t> in </a:t>
            </a:r>
            <a:r>
              <a:rPr lang="en-AU" sz="2200" dirty="0" err="1">
                <a:solidFill>
                  <a:schemeClr val="tx1"/>
                </a:solidFill>
              </a:rPr>
              <a:t>waht</a:t>
            </a:r>
            <a:r>
              <a:rPr lang="en-AU" sz="2200" dirty="0">
                <a:solidFill>
                  <a:schemeClr val="tx1"/>
                </a:solidFill>
              </a:rPr>
              <a:t> </a:t>
            </a:r>
            <a:r>
              <a:rPr lang="en-AU" sz="2200" dirty="0" err="1">
                <a:solidFill>
                  <a:schemeClr val="tx1"/>
                </a:solidFill>
              </a:rPr>
              <a:t>oredr</a:t>
            </a:r>
            <a:r>
              <a:rPr lang="en-AU" sz="2200" dirty="0">
                <a:solidFill>
                  <a:schemeClr val="tx1"/>
                </a:solidFill>
              </a:rPr>
              <a:t> the </a:t>
            </a:r>
            <a:r>
              <a:rPr lang="en-AU" sz="2200" dirty="0" err="1">
                <a:solidFill>
                  <a:schemeClr val="tx1"/>
                </a:solidFill>
              </a:rPr>
              <a:t>ltteers</a:t>
            </a:r>
            <a:r>
              <a:rPr lang="en-AU" sz="2200" dirty="0">
                <a:solidFill>
                  <a:schemeClr val="tx1"/>
                </a:solidFill>
              </a:rPr>
              <a:t> in a </a:t>
            </a:r>
            <a:r>
              <a:rPr lang="en-AU" sz="2200" dirty="0" err="1">
                <a:solidFill>
                  <a:schemeClr val="tx1"/>
                </a:solidFill>
              </a:rPr>
              <a:t>wrod</a:t>
            </a:r>
            <a:r>
              <a:rPr lang="en-AU" sz="2200" dirty="0">
                <a:solidFill>
                  <a:schemeClr val="tx1"/>
                </a:solidFill>
              </a:rPr>
              <a:t> </a:t>
            </a:r>
            <a:r>
              <a:rPr lang="en-AU" sz="2200" dirty="0" err="1">
                <a:solidFill>
                  <a:schemeClr val="tx1"/>
                </a:solidFill>
              </a:rPr>
              <a:t>are,the</a:t>
            </a:r>
            <a:r>
              <a:rPr lang="en-AU" sz="2200" dirty="0">
                <a:solidFill>
                  <a:schemeClr val="tx1"/>
                </a:solidFill>
              </a:rPr>
              <a:t> </a:t>
            </a:r>
            <a:r>
              <a:rPr lang="en-AU" sz="2200" dirty="0" err="1">
                <a:solidFill>
                  <a:schemeClr val="tx1"/>
                </a:solidFill>
              </a:rPr>
              <a:t>olny</a:t>
            </a:r>
            <a:r>
              <a:rPr lang="en-AU" sz="2200" dirty="0">
                <a:solidFill>
                  <a:schemeClr val="tx1"/>
                </a:solidFill>
              </a:rPr>
              <a:t> </a:t>
            </a:r>
            <a:r>
              <a:rPr lang="en-AU" sz="2200" dirty="0" err="1">
                <a:solidFill>
                  <a:schemeClr val="tx1"/>
                </a:solidFill>
              </a:rPr>
              <a:t>iprmoatnt</a:t>
            </a:r>
            <a:r>
              <a:rPr lang="en-AU" sz="2200" dirty="0">
                <a:solidFill>
                  <a:schemeClr val="tx1"/>
                </a:solidFill>
              </a:rPr>
              <a:t> </a:t>
            </a:r>
            <a:r>
              <a:rPr lang="en-AU" sz="2200" dirty="0" err="1">
                <a:solidFill>
                  <a:schemeClr val="tx1"/>
                </a:solidFill>
              </a:rPr>
              <a:t>tihng</a:t>
            </a:r>
            <a:r>
              <a:rPr lang="en-AU" sz="2200" dirty="0">
                <a:solidFill>
                  <a:schemeClr val="tx1"/>
                </a:solidFill>
              </a:rPr>
              <a:t> is </a:t>
            </a:r>
            <a:r>
              <a:rPr lang="en-AU" sz="2200" dirty="0" err="1">
                <a:solidFill>
                  <a:schemeClr val="tx1"/>
                </a:solidFill>
              </a:rPr>
              <a:t>taht</a:t>
            </a:r>
            <a:r>
              <a:rPr lang="en-AU" sz="2200" dirty="0">
                <a:solidFill>
                  <a:schemeClr val="tx1"/>
                </a:solidFill>
              </a:rPr>
              <a:t> the </a:t>
            </a:r>
            <a:r>
              <a:rPr lang="en-AU" sz="2200" dirty="0" err="1">
                <a:solidFill>
                  <a:schemeClr val="tx1"/>
                </a:solidFill>
              </a:rPr>
              <a:t>frist</a:t>
            </a:r>
            <a:r>
              <a:rPr lang="en-AU" sz="2200" dirty="0">
                <a:solidFill>
                  <a:schemeClr val="tx1"/>
                </a:solidFill>
              </a:rPr>
              <a:t> and </a:t>
            </a:r>
            <a:r>
              <a:rPr lang="en-AU" sz="2200" dirty="0" err="1">
                <a:solidFill>
                  <a:schemeClr val="tx1"/>
                </a:solidFill>
              </a:rPr>
              <a:t>lsat</a:t>
            </a:r>
            <a:r>
              <a:rPr lang="en-AU" sz="2200" dirty="0">
                <a:solidFill>
                  <a:schemeClr val="tx1"/>
                </a:solidFill>
              </a:rPr>
              <a:t> </a:t>
            </a:r>
            <a:r>
              <a:rPr lang="en-AU" sz="2200" dirty="0" err="1">
                <a:solidFill>
                  <a:schemeClr val="tx1"/>
                </a:solidFill>
              </a:rPr>
              <a:t>lteer</a:t>
            </a:r>
            <a:r>
              <a:rPr lang="en-AU" sz="2200" dirty="0">
                <a:solidFill>
                  <a:schemeClr val="tx1"/>
                </a:solidFill>
              </a:rPr>
              <a:t> be in the </a:t>
            </a:r>
            <a:r>
              <a:rPr lang="en-AU" sz="2200" dirty="0" err="1">
                <a:solidFill>
                  <a:schemeClr val="tx1"/>
                </a:solidFill>
              </a:rPr>
              <a:t>rghit</a:t>
            </a:r>
            <a:r>
              <a:rPr lang="en-AU" sz="2200" dirty="0">
                <a:solidFill>
                  <a:schemeClr val="tx1"/>
                </a:solidFill>
              </a:rPr>
              <a:t> </a:t>
            </a:r>
            <a:r>
              <a:rPr lang="en-AU" sz="2200" dirty="0" err="1">
                <a:solidFill>
                  <a:schemeClr val="tx1"/>
                </a:solidFill>
              </a:rPr>
              <a:t>pclae</a:t>
            </a:r>
            <a:r>
              <a:rPr lang="en-AU" sz="2200" dirty="0">
                <a:solidFill>
                  <a:schemeClr val="tx1"/>
                </a:solidFill>
              </a:rPr>
              <a:t>. the </a:t>
            </a:r>
            <a:r>
              <a:rPr lang="en-AU" sz="2200" dirty="0" err="1">
                <a:solidFill>
                  <a:schemeClr val="tx1"/>
                </a:solidFill>
              </a:rPr>
              <a:t>rset</a:t>
            </a:r>
            <a:r>
              <a:rPr lang="en-AU" sz="2200" dirty="0">
                <a:solidFill>
                  <a:schemeClr val="tx1"/>
                </a:solidFill>
              </a:rPr>
              <a:t> can be a </a:t>
            </a:r>
            <a:r>
              <a:rPr lang="en-AU" sz="2200" dirty="0" err="1">
                <a:solidFill>
                  <a:schemeClr val="tx1"/>
                </a:solidFill>
              </a:rPr>
              <a:t>taolt</a:t>
            </a:r>
            <a:r>
              <a:rPr lang="en-AU" sz="2200" dirty="0">
                <a:solidFill>
                  <a:schemeClr val="tx1"/>
                </a:solidFill>
              </a:rPr>
              <a:t> </a:t>
            </a:r>
            <a:r>
              <a:rPr lang="en-AU" sz="2200" dirty="0" err="1">
                <a:solidFill>
                  <a:schemeClr val="tx1"/>
                </a:solidFill>
              </a:rPr>
              <a:t>mses</a:t>
            </a:r>
            <a:r>
              <a:rPr lang="en-AU" sz="2200" dirty="0">
                <a:solidFill>
                  <a:schemeClr val="tx1"/>
                </a:solidFill>
              </a:rPr>
              <a:t> and you can </a:t>
            </a:r>
            <a:r>
              <a:rPr lang="en-AU" sz="2200" dirty="0" err="1">
                <a:solidFill>
                  <a:schemeClr val="tx1"/>
                </a:solidFill>
              </a:rPr>
              <a:t>sitll</a:t>
            </a:r>
            <a:r>
              <a:rPr lang="en-AU" sz="2200" dirty="0">
                <a:solidFill>
                  <a:schemeClr val="tx1"/>
                </a:solidFill>
              </a:rPr>
              <a:t> </a:t>
            </a:r>
            <a:r>
              <a:rPr lang="en-AU" sz="2200" dirty="0" err="1">
                <a:solidFill>
                  <a:schemeClr val="tx1"/>
                </a:solidFill>
              </a:rPr>
              <a:t>raed</a:t>
            </a:r>
            <a:r>
              <a:rPr lang="en-AU" sz="2200" dirty="0">
                <a:solidFill>
                  <a:schemeClr val="tx1"/>
                </a:solidFill>
              </a:rPr>
              <a:t> it </a:t>
            </a:r>
            <a:r>
              <a:rPr lang="en-AU" sz="2200" dirty="0" err="1">
                <a:solidFill>
                  <a:schemeClr val="tx1"/>
                </a:solidFill>
              </a:rPr>
              <a:t>wouthit</a:t>
            </a:r>
            <a:r>
              <a:rPr lang="en-AU" sz="2200" dirty="0">
                <a:solidFill>
                  <a:schemeClr val="tx1"/>
                </a:solidFill>
              </a:rPr>
              <a:t> </a:t>
            </a:r>
            <a:r>
              <a:rPr lang="en-AU" sz="2200" dirty="0" err="1">
                <a:solidFill>
                  <a:schemeClr val="tx1"/>
                </a:solidFill>
              </a:rPr>
              <a:t>porbelm</a:t>
            </a:r>
            <a:r>
              <a:rPr lang="en-AU" sz="2200" dirty="0">
                <a:solidFill>
                  <a:schemeClr val="tx1"/>
                </a:solidFill>
              </a:rPr>
              <a:t>. </a:t>
            </a:r>
            <a:r>
              <a:rPr lang="en-AU" sz="2200" dirty="0" err="1">
                <a:solidFill>
                  <a:schemeClr val="tx1"/>
                </a:solidFill>
              </a:rPr>
              <a:t>tihs</a:t>
            </a:r>
            <a:r>
              <a:rPr lang="en-AU" sz="2200" dirty="0">
                <a:solidFill>
                  <a:schemeClr val="tx1"/>
                </a:solidFill>
              </a:rPr>
              <a:t> is </a:t>
            </a:r>
            <a:r>
              <a:rPr lang="en-AU" sz="2200" dirty="0" err="1">
                <a:solidFill>
                  <a:schemeClr val="tx1"/>
                </a:solidFill>
              </a:rPr>
              <a:t>bcuseae</a:t>
            </a:r>
            <a:r>
              <a:rPr lang="en-AU" sz="2200" dirty="0">
                <a:solidFill>
                  <a:schemeClr val="tx1"/>
                </a:solidFill>
              </a:rPr>
              <a:t> the </a:t>
            </a:r>
            <a:r>
              <a:rPr lang="en-AU" sz="2200" dirty="0" err="1">
                <a:solidFill>
                  <a:schemeClr val="tx1"/>
                </a:solidFill>
              </a:rPr>
              <a:t>huamn</a:t>
            </a:r>
            <a:r>
              <a:rPr lang="en-AU" sz="2200" dirty="0">
                <a:solidFill>
                  <a:schemeClr val="tx1"/>
                </a:solidFill>
              </a:rPr>
              <a:t> </a:t>
            </a:r>
            <a:r>
              <a:rPr lang="en-AU" sz="2200" dirty="0" err="1">
                <a:solidFill>
                  <a:schemeClr val="tx1"/>
                </a:solidFill>
              </a:rPr>
              <a:t>mnid</a:t>
            </a:r>
            <a:r>
              <a:rPr lang="en-AU" sz="2200" dirty="0">
                <a:solidFill>
                  <a:schemeClr val="tx1"/>
                </a:solidFill>
              </a:rPr>
              <a:t> </a:t>
            </a:r>
            <a:r>
              <a:rPr lang="en-AU" sz="2200" dirty="0" err="1">
                <a:solidFill>
                  <a:schemeClr val="tx1"/>
                </a:solidFill>
              </a:rPr>
              <a:t>deos</a:t>
            </a:r>
            <a:r>
              <a:rPr lang="en-AU" sz="2200" dirty="0">
                <a:solidFill>
                  <a:schemeClr val="tx1"/>
                </a:solidFill>
              </a:rPr>
              <a:t> not </a:t>
            </a:r>
            <a:r>
              <a:rPr lang="en-AU" sz="2200" dirty="0" err="1">
                <a:solidFill>
                  <a:schemeClr val="tx1"/>
                </a:solidFill>
              </a:rPr>
              <a:t>raed</a:t>
            </a:r>
            <a:r>
              <a:rPr lang="en-AU" sz="2200" dirty="0">
                <a:solidFill>
                  <a:schemeClr val="tx1"/>
                </a:solidFill>
              </a:rPr>
              <a:t> </a:t>
            </a:r>
            <a:r>
              <a:rPr lang="en-AU" sz="2200" dirty="0" err="1">
                <a:solidFill>
                  <a:schemeClr val="tx1"/>
                </a:solidFill>
              </a:rPr>
              <a:t>ervey</a:t>
            </a:r>
            <a:r>
              <a:rPr lang="en-AU" sz="2200" dirty="0">
                <a:solidFill>
                  <a:schemeClr val="tx1"/>
                </a:solidFill>
              </a:rPr>
              <a:t> </a:t>
            </a:r>
            <a:r>
              <a:rPr lang="en-AU" sz="2200" dirty="0" err="1">
                <a:solidFill>
                  <a:schemeClr val="tx1"/>
                </a:solidFill>
              </a:rPr>
              <a:t>lteter</a:t>
            </a:r>
            <a:r>
              <a:rPr lang="en-AU" sz="2200" dirty="0">
                <a:solidFill>
                  <a:schemeClr val="tx1"/>
                </a:solidFill>
              </a:rPr>
              <a:t> by </a:t>
            </a:r>
            <a:r>
              <a:rPr lang="en-AU" sz="2200" dirty="0" err="1">
                <a:solidFill>
                  <a:schemeClr val="tx1"/>
                </a:solidFill>
              </a:rPr>
              <a:t>istlef</a:t>
            </a:r>
            <a:r>
              <a:rPr lang="en-AU" sz="2200" dirty="0">
                <a:solidFill>
                  <a:schemeClr val="tx1"/>
                </a:solidFill>
              </a:rPr>
              <a:t>, but </a:t>
            </a:r>
            <a:r>
              <a:rPr lang="en-AU" sz="2200" dirty="0" err="1">
                <a:solidFill>
                  <a:schemeClr val="tx1"/>
                </a:solidFill>
              </a:rPr>
              <a:t>wrod</a:t>
            </a:r>
            <a:r>
              <a:rPr lang="en-AU" sz="2200" dirty="0">
                <a:solidFill>
                  <a:schemeClr val="tx1"/>
                </a:solidFill>
              </a:rPr>
              <a:t> as a </a:t>
            </a:r>
            <a:r>
              <a:rPr lang="en-AU" sz="2200" dirty="0" err="1">
                <a:solidFill>
                  <a:schemeClr val="tx1"/>
                </a:solidFill>
              </a:rPr>
              <a:t>wlohe</a:t>
            </a:r>
            <a:r>
              <a:rPr lang="en-AU" sz="2200" dirty="0">
                <a:solidFill>
                  <a:schemeClr val="tx1"/>
                </a:solidFill>
              </a:rPr>
              <a:t>.</a:t>
            </a:r>
          </a:p>
        </p:txBody>
      </p:sp>
    </p:spTree>
    <p:extLst>
      <p:ext uri="{BB962C8B-B14F-4D97-AF65-F5344CB8AC3E}">
        <p14:creationId xmlns:p14="http://schemas.microsoft.com/office/powerpoint/2010/main" xmlns="" val="1850255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1.bp.blogspot.com/-KdNOLRBotoU/TaHnInWb04I/AAAAAAAABno/wpXcwu1zfCU/s1600/BeeMedia_Sad-Boy+%25289%2529.jpg"/>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5" descr="http://www.myconfinedspace.com/wp-content/uploads/2007/11/sad-boy-and-dog.jpg"/>
          <p:cNvSpPr>
            <a:spLocks noChangeAspect="1" noChangeArrowheads="1"/>
          </p:cNvSpPr>
          <p:nvPr/>
        </p:nvSpPr>
        <p:spPr bwMode="auto">
          <a:xfrm>
            <a:off x="155575" y="-1765697"/>
            <a:ext cx="5676900" cy="36790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Rectangle 8"/>
          <p:cNvSpPr/>
          <p:nvPr/>
        </p:nvSpPr>
        <p:spPr>
          <a:xfrm>
            <a:off x="1403649" y="4285134"/>
            <a:ext cx="7602077" cy="615553"/>
          </a:xfrm>
          <a:prstGeom prst="rect">
            <a:avLst/>
          </a:prstGeom>
        </p:spPr>
        <p:txBody>
          <a:bodyPr wrap="square">
            <a:spAutoFit/>
          </a:bodyPr>
          <a:lstStyle/>
          <a:p>
            <a:r>
              <a:rPr lang="en-AU" sz="1700" b="1" i="1" dirty="0">
                <a:solidFill>
                  <a:sysClr val="windowText" lastClr="000000"/>
                </a:solidFill>
                <a:effectLst/>
              </a:rPr>
              <a:t>This presentation is </a:t>
            </a:r>
            <a:r>
              <a:rPr lang="en-AU" sz="1700" b="1" i="1" dirty="0" smtClean="0">
                <a:solidFill>
                  <a:sysClr val="windowText" lastClr="000000"/>
                </a:solidFill>
                <a:effectLst/>
              </a:rPr>
              <a:t>for </a:t>
            </a:r>
            <a:r>
              <a:rPr lang="en-AU" sz="1700" b="1" i="1" dirty="0">
                <a:solidFill>
                  <a:sysClr val="windowText" lastClr="000000"/>
                </a:solidFill>
                <a:effectLst/>
              </a:rPr>
              <a:t>the kids who set off to school intending to learn to read and write, but falter because of </a:t>
            </a:r>
            <a:r>
              <a:rPr lang="en-AU" sz="1700" b="1" i="1" dirty="0" smtClean="0">
                <a:solidFill>
                  <a:sysClr val="windowText" lastClr="000000"/>
                </a:solidFill>
                <a:effectLst/>
              </a:rPr>
              <a:t>an unexpected </a:t>
            </a:r>
            <a:r>
              <a:rPr lang="en-AU" sz="1700" b="1" i="1" dirty="0">
                <a:solidFill>
                  <a:sysClr val="windowText" lastClr="000000"/>
                </a:solidFill>
                <a:effectLst/>
              </a:rPr>
              <a:t>learning </a:t>
            </a:r>
            <a:r>
              <a:rPr lang="en-AU" sz="1700" b="1" i="1" dirty="0" smtClean="0">
                <a:solidFill>
                  <a:sysClr val="windowText" lastClr="000000"/>
                </a:solidFill>
                <a:effectLst/>
              </a:rPr>
              <a:t>difficulty, namely dyslexia </a:t>
            </a:r>
            <a:endParaRPr lang="en-AU" sz="1700" b="1" i="1" dirty="0">
              <a:solidFill>
                <a:sysClr val="windowText" lastClr="000000"/>
              </a:solidFill>
              <a:effectLst/>
            </a:endParaRPr>
          </a:p>
        </p:txBody>
      </p:sp>
      <p:pic>
        <p:nvPicPr>
          <p:cNvPr id="7" name="Picture 6" descr="http://www.birminghammommy.com/wp-content/uploads/2010/02/iStock_000010053673Smal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2277" y="120253"/>
            <a:ext cx="7056784" cy="3666263"/>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377926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etkdo.com/wp-content/uploads/2011/03/Dyslexia-2863.jpg"/>
          <p:cNvSpPr>
            <a:spLocks noChangeAspect="1" noChangeArrowheads="1"/>
          </p:cNvSpPr>
          <p:nvPr/>
        </p:nvSpPr>
        <p:spPr bwMode="auto">
          <a:xfrm>
            <a:off x="155576" y="-925116"/>
            <a:ext cx="170497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AutoShape 4" descr="http://etkdo.com/wp-content/uploads/2011/03/Dyslexia-2863.jpg"/>
          <p:cNvSpPr>
            <a:spLocks noChangeAspect="1" noChangeArrowheads="1"/>
          </p:cNvSpPr>
          <p:nvPr/>
        </p:nvSpPr>
        <p:spPr bwMode="auto">
          <a:xfrm>
            <a:off x="307976" y="-810816"/>
            <a:ext cx="170497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6" descr="http://etkdo.com/wp-content/uploads/2011/03/Dyslexia-2863.jpg"/>
          <p:cNvSpPr>
            <a:spLocks noChangeAspect="1" noChangeArrowheads="1"/>
          </p:cNvSpPr>
          <p:nvPr/>
        </p:nvSpPr>
        <p:spPr bwMode="auto">
          <a:xfrm>
            <a:off x="460376" y="-696516"/>
            <a:ext cx="170497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8" descr="http://etkdo.com/wp-content/uploads/2011/03/Dyslexia-2863.jpg"/>
          <p:cNvSpPr>
            <a:spLocks noChangeAspect="1" noChangeArrowheads="1"/>
          </p:cNvSpPr>
          <p:nvPr/>
        </p:nvSpPr>
        <p:spPr bwMode="auto">
          <a:xfrm>
            <a:off x="612776" y="-582216"/>
            <a:ext cx="170497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0" descr="http://etkdo.com/wp-content/uploads/2011/03/Dyslexia-2863.jpg"/>
          <p:cNvSpPr>
            <a:spLocks noChangeAspect="1" noChangeArrowheads="1"/>
          </p:cNvSpPr>
          <p:nvPr/>
        </p:nvSpPr>
        <p:spPr bwMode="auto">
          <a:xfrm>
            <a:off x="765176" y="-467916"/>
            <a:ext cx="170497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2" descr="http://ts3.mm.bing.net/images/thumbnail.aspx?q=4985117700063262&amp;id=404323d817291d80ceb3e5b5338ce1bd"/>
          <p:cNvSpPr>
            <a:spLocks noChangeAspect="1" noChangeArrowheads="1"/>
          </p:cNvSpPr>
          <p:nvPr/>
        </p:nvSpPr>
        <p:spPr bwMode="auto">
          <a:xfrm>
            <a:off x="155576" y="-548878"/>
            <a:ext cx="1000125" cy="1143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16" descr="http://www.dyslexiasymptoms.net/html/uploads/2011/04/dyslexia.jpg"/>
          <p:cNvSpPr>
            <a:spLocks noChangeAspect="1" noChangeArrowheads="1"/>
          </p:cNvSpPr>
          <p:nvPr/>
        </p:nvSpPr>
        <p:spPr bwMode="auto">
          <a:xfrm>
            <a:off x="155575" y="-925116"/>
            <a:ext cx="2571750"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18" descr="http://etkdo.com/wp-content/uploads/2011/03/Dyslexia-2863.jpg"/>
          <p:cNvSpPr>
            <a:spLocks noChangeAspect="1" noChangeArrowheads="1"/>
          </p:cNvSpPr>
          <p:nvPr/>
        </p:nvSpPr>
        <p:spPr bwMode="auto">
          <a:xfrm>
            <a:off x="917576" y="-353616"/>
            <a:ext cx="1704975"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0" descr="http://www.yalescientific.org/wp-content/uploads/2011/04/fulllength-dyslexia-1.png"/>
          <p:cNvSpPr>
            <a:spLocks noChangeAspect="1" noChangeArrowheads="1"/>
          </p:cNvSpPr>
          <p:nvPr/>
        </p:nvSpPr>
        <p:spPr bwMode="auto">
          <a:xfrm>
            <a:off x="155575" y="-925116"/>
            <a:ext cx="5372100" cy="19288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 name="Rectangle 1"/>
          <p:cNvSpPr/>
          <p:nvPr/>
        </p:nvSpPr>
        <p:spPr>
          <a:xfrm>
            <a:off x="1503572" y="1460897"/>
            <a:ext cx="7458571" cy="3323987"/>
          </a:xfrm>
          <a:prstGeom prst="rect">
            <a:avLst/>
          </a:prstGeom>
        </p:spPr>
        <p:txBody>
          <a:bodyPr wrap="square">
            <a:spAutoFit/>
          </a:bodyPr>
          <a:lstStyle/>
          <a:p>
            <a:r>
              <a:rPr lang="en-AU" sz="2200" dirty="0">
                <a:solidFill>
                  <a:schemeClr val="tx1"/>
                </a:solidFill>
                <a:latin typeface="+mj-lt"/>
              </a:rPr>
              <a:t>Dyslexia is a </a:t>
            </a:r>
            <a:r>
              <a:rPr lang="en-AU" sz="2200" dirty="0" smtClean="0">
                <a:solidFill>
                  <a:schemeClr val="tx1"/>
                </a:solidFill>
                <a:latin typeface="+mj-lt"/>
              </a:rPr>
              <a:t>neurologically-based condition. We now know that it is inherited. </a:t>
            </a:r>
            <a:endParaRPr lang="en-AU" sz="2200" dirty="0">
              <a:solidFill>
                <a:schemeClr val="tx1"/>
              </a:solidFill>
              <a:latin typeface="+mj-lt"/>
            </a:endParaRPr>
          </a:p>
          <a:p>
            <a:endParaRPr lang="en-AU" sz="600" dirty="0">
              <a:solidFill>
                <a:schemeClr val="tx1"/>
              </a:solidFill>
              <a:latin typeface="+mj-lt"/>
            </a:endParaRPr>
          </a:p>
          <a:p>
            <a:r>
              <a:rPr lang="en-AU" sz="2200" dirty="0">
                <a:solidFill>
                  <a:schemeClr val="tx1"/>
                </a:solidFill>
                <a:latin typeface="+mj-lt"/>
              </a:rPr>
              <a:t>It </a:t>
            </a:r>
            <a:r>
              <a:rPr lang="en-AU" sz="2200" dirty="0" smtClean="0">
                <a:solidFill>
                  <a:schemeClr val="tx1"/>
                </a:solidFill>
                <a:latin typeface="+mj-lt"/>
              </a:rPr>
              <a:t>causes problems </a:t>
            </a:r>
            <a:r>
              <a:rPr lang="en-AU" sz="2200" dirty="0">
                <a:solidFill>
                  <a:schemeClr val="tx1"/>
                </a:solidFill>
                <a:latin typeface="+mj-lt"/>
              </a:rPr>
              <a:t>with reading, writing, spelling and is usually </a:t>
            </a:r>
            <a:r>
              <a:rPr lang="en-AU" sz="2200" dirty="0" smtClean="0">
                <a:solidFill>
                  <a:schemeClr val="tx1"/>
                </a:solidFill>
                <a:latin typeface="+mj-lt"/>
              </a:rPr>
              <a:t>linked to difficulties with concentration</a:t>
            </a:r>
            <a:r>
              <a:rPr lang="en-AU" sz="2200" dirty="0">
                <a:solidFill>
                  <a:schemeClr val="tx1"/>
                </a:solidFill>
                <a:latin typeface="+mj-lt"/>
              </a:rPr>
              <a:t>, short term memory and </a:t>
            </a:r>
            <a:r>
              <a:rPr lang="en-AU" sz="2200" dirty="0" smtClean="0">
                <a:solidFill>
                  <a:schemeClr val="tx1"/>
                </a:solidFill>
                <a:latin typeface="+mj-lt"/>
              </a:rPr>
              <a:t>organisation</a:t>
            </a:r>
            <a:r>
              <a:rPr lang="en-AU" sz="2200" dirty="0">
                <a:solidFill>
                  <a:schemeClr val="tx1"/>
                </a:solidFill>
                <a:latin typeface="+mj-lt"/>
              </a:rPr>
              <a:t>.</a:t>
            </a:r>
          </a:p>
          <a:p>
            <a:endParaRPr lang="en-AU" sz="600" dirty="0">
              <a:solidFill>
                <a:schemeClr val="tx1"/>
              </a:solidFill>
              <a:latin typeface="+mj-lt"/>
            </a:endParaRPr>
          </a:p>
          <a:p>
            <a:r>
              <a:rPr lang="en-AU" sz="2200" dirty="0">
                <a:solidFill>
                  <a:schemeClr val="tx1"/>
                </a:solidFill>
                <a:latin typeface="+mj-lt"/>
              </a:rPr>
              <a:t>Dyslexia is not the result of </a:t>
            </a:r>
            <a:r>
              <a:rPr lang="en-AU" sz="2200" dirty="0" smtClean="0">
                <a:solidFill>
                  <a:schemeClr val="tx1"/>
                </a:solidFill>
                <a:latin typeface="+mj-lt"/>
              </a:rPr>
              <a:t>low intellect, stupidity, nor is it a gift. </a:t>
            </a:r>
            <a:r>
              <a:rPr lang="en-AU" sz="2200" dirty="0">
                <a:solidFill>
                  <a:schemeClr val="tx1"/>
                </a:solidFill>
                <a:latin typeface="+mj-lt"/>
              </a:rPr>
              <a:t>It is not caused by poor schooling, poor home background, poor motivation for learning, </a:t>
            </a:r>
            <a:r>
              <a:rPr lang="en-AU" sz="2200" dirty="0" smtClean="0">
                <a:solidFill>
                  <a:schemeClr val="tx1"/>
                </a:solidFill>
                <a:latin typeface="+mj-lt"/>
              </a:rPr>
              <a:t>poor eye </a:t>
            </a:r>
            <a:r>
              <a:rPr lang="en-AU" sz="2200" dirty="0">
                <a:solidFill>
                  <a:schemeClr val="tx1"/>
                </a:solidFill>
                <a:latin typeface="+mj-lt"/>
              </a:rPr>
              <a:t>sight, poor hearing or muscle control - although it may occur with these conditions.</a:t>
            </a:r>
          </a:p>
        </p:txBody>
      </p:sp>
      <p:sp>
        <p:nvSpPr>
          <p:cNvPr id="14" name="Rectangle 13"/>
          <p:cNvSpPr/>
          <p:nvPr/>
        </p:nvSpPr>
        <p:spPr>
          <a:xfrm>
            <a:off x="1441451" y="74135"/>
            <a:ext cx="7687243" cy="1354217"/>
          </a:xfrm>
          <a:prstGeom prst="rect">
            <a:avLst/>
          </a:prstGeom>
        </p:spPr>
        <p:txBody>
          <a:bodyPr wrap="square">
            <a:spAutoFit/>
          </a:bodyPr>
          <a:lstStyle/>
          <a:p>
            <a:r>
              <a:rPr lang="en-AU" sz="4000" b="1" i="1" dirty="0" smtClean="0">
                <a:solidFill>
                  <a:schemeClr val="tx1"/>
                </a:solidFill>
              </a:rPr>
              <a:t>“Copy this from the board!”</a:t>
            </a:r>
          </a:p>
          <a:p>
            <a:endParaRPr lang="en-AU" sz="800" b="1" dirty="0" smtClean="0">
              <a:solidFill>
                <a:schemeClr val="tx1"/>
              </a:solidFill>
            </a:endParaRPr>
          </a:p>
          <a:p>
            <a:r>
              <a:rPr lang="en-AU" sz="2000" b="1" dirty="0" smtClean="0">
                <a:solidFill>
                  <a:schemeClr val="tx1"/>
                </a:solidFill>
              </a:rPr>
              <a:t>Your task - copy and substitute each </a:t>
            </a:r>
            <a:r>
              <a:rPr lang="en-AU" sz="2000" b="1" dirty="0">
                <a:solidFill>
                  <a:schemeClr val="tx1"/>
                </a:solidFill>
              </a:rPr>
              <a:t>vowel with </a:t>
            </a:r>
            <a:r>
              <a:rPr lang="en-AU" sz="2000" b="1" dirty="0" smtClean="0">
                <a:solidFill>
                  <a:schemeClr val="tx1"/>
                </a:solidFill>
              </a:rPr>
              <a:t>an @ - start now!</a:t>
            </a:r>
          </a:p>
          <a:p>
            <a:endParaRPr lang="en-AU" sz="1400" i="1" dirty="0" smtClean="0">
              <a:solidFill>
                <a:schemeClr val="tx1"/>
              </a:solidFill>
            </a:endParaRPr>
          </a:p>
        </p:txBody>
      </p:sp>
      <p:cxnSp>
        <p:nvCxnSpPr>
          <p:cNvPr id="15" name="Straight Connector 14"/>
          <p:cNvCxnSpPr/>
          <p:nvPr/>
        </p:nvCxnSpPr>
        <p:spPr bwMode="auto">
          <a:xfrm>
            <a:off x="1505917" y="1228109"/>
            <a:ext cx="7246909"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81764249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7157" y="2931790"/>
            <a:ext cx="3600400" cy="2062103"/>
          </a:xfrm>
          <a:prstGeom prst="rect">
            <a:avLst/>
          </a:prstGeom>
        </p:spPr>
        <p:txBody>
          <a:bodyPr wrap="square">
            <a:spAutoFit/>
          </a:bodyPr>
          <a:lstStyle/>
          <a:p>
            <a:r>
              <a:rPr lang="en-AU" sz="2200" dirty="0" smtClean="0">
                <a:solidFill>
                  <a:schemeClr val="tx1"/>
                </a:solidFill>
              </a:rPr>
              <a:t>Most common…</a:t>
            </a:r>
          </a:p>
          <a:p>
            <a:endParaRPr lang="en-AU" sz="400" b="1" dirty="0">
              <a:solidFill>
                <a:schemeClr val="tx1"/>
              </a:solidFill>
            </a:endParaRPr>
          </a:p>
          <a:p>
            <a:r>
              <a:rPr lang="en-AU" sz="2200" dirty="0" smtClean="0">
                <a:solidFill>
                  <a:schemeClr val="tx1"/>
                </a:solidFill>
              </a:rPr>
              <a:t>   </a:t>
            </a:r>
            <a:r>
              <a:rPr lang="en-AU" sz="2000" i="1" dirty="0" smtClean="0">
                <a:solidFill>
                  <a:schemeClr val="tx1"/>
                </a:solidFill>
              </a:rPr>
              <a:t>Dyscalculia</a:t>
            </a:r>
            <a:endParaRPr lang="en-AU" sz="2000" i="1" dirty="0">
              <a:solidFill>
                <a:schemeClr val="tx1"/>
              </a:solidFill>
            </a:endParaRPr>
          </a:p>
          <a:p>
            <a:r>
              <a:rPr lang="en-AU" sz="2000" i="1" dirty="0" smtClean="0">
                <a:solidFill>
                  <a:schemeClr val="tx1"/>
                </a:solidFill>
              </a:rPr>
              <a:t>   Dysgraphia</a:t>
            </a:r>
            <a:endParaRPr lang="en-AU" sz="2000" i="1" dirty="0">
              <a:solidFill>
                <a:schemeClr val="tx1"/>
              </a:solidFill>
            </a:endParaRPr>
          </a:p>
          <a:p>
            <a:r>
              <a:rPr lang="en-AU" sz="2000" i="1" dirty="0" smtClean="0">
                <a:solidFill>
                  <a:schemeClr val="tx1"/>
                </a:solidFill>
              </a:rPr>
              <a:t>   ADD </a:t>
            </a:r>
            <a:r>
              <a:rPr lang="en-AU" sz="2000" i="1" dirty="0">
                <a:solidFill>
                  <a:schemeClr val="tx1"/>
                </a:solidFill>
              </a:rPr>
              <a:t>and ADHD</a:t>
            </a:r>
          </a:p>
          <a:p>
            <a:r>
              <a:rPr lang="en-AU" sz="2000" i="1" dirty="0" smtClean="0">
                <a:solidFill>
                  <a:schemeClr val="tx1"/>
                </a:solidFill>
              </a:rPr>
              <a:t>   Anxiety disorder</a:t>
            </a:r>
            <a:endParaRPr lang="en-AU" sz="2000" i="1" dirty="0">
              <a:solidFill>
                <a:schemeClr val="tx1"/>
              </a:solidFill>
            </a:endParaRPr>
          </a:p>
          <a:p>
            <a:r>
              <a:rPr lang="en-AU" sz="2000" i="1" dirty="0" smtClean="0">
                <a:solidFill>
                  <a:schemeClr val="tx1"/>
                </a:solidFill>
              </a:rPr>
              <a:t>   Autism </a:t>
            </a:r>
            <a:r>
              <a:rPr lang="en-AU" sz="2000" i="1" dirty="0">
                <a:solidFill>
                  <a:schemeClr val="tx1"/>
                </a:solidFill>
              </a:rPr>
              <a:t>Spectrum </a:t>
            </a:r>
            <a:r>
              <a:rPr lang="en-AU" sz="2000" i="1" dirty="0" smtClean="0">
                <a:solidFill>
                  <a:schemeClr val="tx1"/>
                </a:solidFill>
              </a:rPr>
              <a:t>Disorders</a:t>
            </a:r>
          </a:p>
        </p:txBody>
      </p:sp>
      <p:sp>
        <p:nvSpPr>
          <p:cNvPr id="5" name="Rectangle 4"/>
          <p:cNvSpPr/>
          <p:nvPr/>
        </p:nvSpPr>
        <p:spPr>
          <a:xfrm>
            <a:off x="4990619" y="2931554"/>
            <a:ext cx="4572000" cy="2031325"/>
          </a:xfrm>
          <a:prstGeom prst="rect">
            <a:avLst/>
          </a:prstGeom>
        </p:spPr>
        <p:txBody>
          <a:bodyPr>
            <a:spAutoFit/>
          </a:bodyPr>
          <a:lstStyle/>
          <a:p>
            <a:r>
              <a:rPr lang="en-AU" sz="2200" dirty="0">
                <a:solidFill>
                  <a:schemeClr val="tx1"/>
                </a:solidFill>
              </a:rPr>
              <a:t>Others </a:t>
            </a:r>
            <a:r>
              <a:rPr lang="en-AU" sz="2200" dirty="0" smtClean="0">
                <a:solidFill>
                  <a:schemeClr val="tx1"/>
                </a:solidFill>
              </a:rPr>
              <a:t>can include…</a:t>
            </a:r>
          </a:p>
          <a:p>
            <a:endParaRPr lang="en-AU" sz="400" b="1" dirty="0">
              <a:solidFill>
                <a:schemeClr val="tx1"/>
              </a:solidFill>
            </a:endParaRPr>
          </a:p>
          <a:p>
            <a:r>
              <a:rPr lang="en-AU" sz="2000" i="1" dirty="0" smtClean="0">
                <a:solidFill>
                  <a:schemeClr val="tx1"/>
                </a:solidFill>
              </a:rPr>
              <a:t>   Conduct </a:t>
            </a:r>
            <a:r>
              <a:rPr lang="en-AU" sz="2000" i="1" dirty="0">
                <a:solidFill>
                  <a:schemeClr val="tx1"/>
                </a:solidFill>
              </a:rPr>
              <a:t>Disorders</a:t>
            </a:r>
          </a:p>
          <a:p>
            <a:r>
              <a:rPr lang="en-AU" sz="2000" i="1" dirty="0" smtClean="0">
                <a:solidFill>
                  <a:schemeClr val="tx1"/>
                </a:solidFill>
              </a:rPr>
              <a:t>   Oppositional Defiant Disorder</a:t>
            </a:r>
            <a:endParaRPr lang="en-AU" sz="2000" i="1" dirty="0">
              <a:solidFill>
                <a:schemeClr val="tx1"/>
              </a:solidFill>
            </a:endParaRPr>
          </a:p>
          <a:p>
            <a:r>
              <a:rPr lang="en-AU" sz="2000" i="1" dirty="0" smtClean="0">
                <a:solidFill>
                  <a:schemeClr val="tx1"/>
                </a:solidFill>
              </a:rPr>
              <a:t>   Auditory Processing Disorder</a:t>
            </a:r>
            <a:endParaRPr lang="en-AU" sz="2000" i="1" dirty="0">
              <a:solidFill>
                <a:schemeClr val="tx1"/>
              </a:solidFill>
            </a:endParaRPr>
          </a:p>
          <a:p>
            <a:r>
              <a:rPr lang="en-AU" sz="2000" i="1" dirty="0" smtClean="0">
                <a:solidFill>
                  <a:schemeClr val="tx1"/>
                </a:solidFill>
              </a:rPr>
              <a:t>   Tourette's </a:t>
            </a:r>
            <a:r>
              <a:rPr lang="en-AU" sz="2000" i="1" dirty="0">
                <a:solidFill>
                  <a:schemeClr val="tx1"/>
                </a:solidFill>
              </a:rPr>
              <a:t>Syndrome</a:t>
            </a:r>
          </a:p>
          <a:p>
            <a:r>
              <a:rPr lang="en-AU" sz="2000" i="1" dirty="0" smtClean="0">
                <a:solidFill>
                  <a:schemeClr val="tx1"/>
                </a:solidFill>
              </a:rPr>
              <a:t>   Sensory Impairments</a:t>
            </a:r>
            <a:endParaRPr lang="en-AU" sz="2000" i="1" dirty="0">
              <a:solidFill>
                <a:schemeClr val="tx1"/>
              </a:solidFill>
            </a:endParaRPr>
          </a:p>
        </p:txBody>
      </p:sp>
      <p:sp>
        <p:nvSpPr>
          <p:cNvPr id="6" name="Rectangle 5"/>
          <p:cNvSpPr/>
          <p:nvPr/>
        </p:nvSpPr>
        <p:spPr>
          <a:xfrm>
            <a:off x="1358089" y="1599084"/>
            <a:ext cx="7462383" cy="1015663"/>
          </a:xfrm>
          <a:prstGeom prst="rect">
            <a:avLst/>
          </a:prstGeom>
        </p:spPr>
        <p:txBody>
          <a:bodyPr wrap="square">
            <a:spAutoFit/>
          </a:bodyPr>
          <a:lstStyle/>
          <a:p>
            <a:endParaRPr lang="en-AU" sz="1200" b="1" dirty="0" smtClean="0">
              <a:solidFill>
                <a:schemeClr val="tx1"/>
              </a:solidFill>
            </a:endParaRPr>
          </a:p>
          <a:p>
            <a:r>
              <a:rPr lang="en-AU" b="1" dirty="0" smtClean="0"/>
              <a:t>Consider co-Morbid conditions </a:t>
            </a:r>
            <a:r>
              <a:rPr lang="en-AU" b="1" dirty="0"/>
              <a:t>with </a:t>
            </a:r>
            <a:r>
              <a:rPr lang="en-AU" b="1" dirty="0" smtClean="0"/>
              <a:t>Dyslexia –</a:t>
            </a:r>
          </a:p>
          <a:p>
            <a:r>
              <a:rPr lang="en-AU" b="1" dirty="0" smtClean="0"/>
              <a:t>                                             </a:t>
            </a:r>
            <a:r>
              <a:rPr lang="en-AU" b="1" i="1" dirty="0" smtClean="0"/>
              <a:t>it isn’t always just about Dyslexia</a:t>
            </a:r>
            <a:endParaRPr lang="en-AU" b="1" i="1" dirty="0"/>
          </a:p>
        </p:txBody>
      </p:sp>
      <p:sp>
        <p:nvSpPr>
          <p:cNvPr id="7" name="Rectangle 6"/>
          <p:cNvSpPr/>
          <p:nvPr/>
        </p:nvSpPr>
        <p:spPr>
          <a:xfrm>
            <a:off x="3410342" y="247903"/>
            <a:ext cx="5733658" cy="1138773"/>
          </a:xfrm>
          <a:prstGeom prst="rect">
            <a:avLst/>
          </a:prstGeom>
        </p:spPr>
        <p:txBody>
          <a:bodyPr wrap="square">
            <a:spAutoFit/>
          </a:bodyPr>
          <a:lstStyle/>
          <a:p>
            <a:r>
              <a:rPr lang="en-AU" b="1" dirty="0" smtClean="0">
                <a:solidFill>
                  <a:schemeClr val="tx1"/>
                </a:solidFill>
              </a:rPr>
              <a:t>Dyslexia, behaviour and depression?</a:t>
            </a:r>
          </a:p>
          <a:p>
            <a:r>
              <a:rPr lang="en-AU" sz="2200" dirty="0" smtClean="0">
                <a:solidFill>
                  <a:schemeClr val="tx1"/>
                </a:solidFill>
              </a:rPr>
              <a:t>Consider the child’s coping </a:t>
            </a:r>
            <a:r>
              <a:rPr lang="en-AU" sz="2200" dirty="0">
                <a:solidFill>
                  <a:schemeClr val="tx1"/>
                </a:solidFill>
              </a:rPr>
              <a:t>capacity, and the quality of </a:t>
            </a:r>
            <a:r>
              <a:rPr lang="en-AU" sz="2200" dirty="0" smtClean="0">
                <a:solidFill>
                  <a:schemeClr val="tx1"/>
                </a:solidFill>
              </a:rPr>
              <a:t>support they </a:t>
            </a:r>
            <a:r>
              <a:rPr lang="en-AU" sz="2200" dirty="0">
                <a:solidFill>
                  <a:schemeClr val="tx1"/>
                </a:solidFill>
              </a:rPr>
              <a:t>have around them</a:t>
            </a:r>
          </a:p>
        </p:txBody>
      </p:sp>
      <p:pic>
        <p:nvPicPr>
          <p:cNvPr id="9" name="Picture 8" descr="what_can_i"/>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
        <p:nvSpPr>
          <p:cNvPr id="10"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spTree>
    <p:extLst>
      <p:ext uri="{BB962C8B-B14F-4D97-AF65-F5344CB8AC3E}">
        <p14:creationId xmlns:p14="http://schemas.microsoft.com/office/powerpoint/2010/main" xmlns="" val="11887827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3936" y="1383618"/>
            <a:ext cx="8334648" cy="2277547"/>
          </a:xfrm>
          <a:prstGeom prst="rect">
            <a:avLst/>
          </a:prstGeom>
        </p:spPr>
        <p:txBody>
          <a:bodyPr wrap="square">
            <a:spAutoFit/>
          </a:bodyPr>
          <a:lstStyle/>
          <a:p>
            <a:endParaRPr lang="en-AU" sz="800" b="1" dirty="0" smtClean="0">
              <a:solidFill>
                <a:schemeClr val="tx1"/>
              </a:solidFill>
            </a:endParaRPr>
          </a:p>
          <a:p>
            <a:r>
              <a:rPr lang="en-AU" sz="2000" b="1" dirty="0" smtClean="0"/>
              <a:t>‘Dyslexia </a:t>
            </a:r>
            <a:r>
              <a:rPr lang="en-AU" sz="2000" b="1" dirty="0"/>
              <a:t>Screening </a:t>
            </a:r>
            <a:r>
              <a:rPr lang="en-AU" sz="2000" b="1" dirty="0" smtClean="0"/>
              <a:t>Test’ and checklists</a:t>
            </a:r>
          </a:p>
          <a:p>
            <a:endParaRPr lang="en-AU" sz="800" b="1" dirty="0" smtClean="0">
              <a:solidFill>
                <a:schemeClr val="tx1"/>
              </a:solidFill>
            </a:endParaRPr>
          </a:p>
          <a:p>
            <a:r>
              <a:rPr lang="en-AU" sz="1800" dirty="0" smtClean="0">
                <a:solidFill>
                  <a:schemeClr val="tx1"/>
                </a:solidFill>
              </a:rPr>
              <a:t>http</a:t>
            </a:r>
            <a:r>
              <a:rPr lang="en-AU" sz="1800" dirty="0">
                <a:solidFill>
                  <a:schemeClr val="tx1"/>
                </a:solidFill>
              </a:rPr>
              <a:t>://</a:t>
            </a:r>
            <a:r>
              <a:rPr lang="en-AU" sz="1800" dirty="0" smtClean="0">
                <a:solidFill>
                  <a:schemeClr val="tx1"/>
                </a:solidFill>
              </a:rPr>
              <a:t>www.pearsonclinical.com.au/productdetails/115/1/62</a:t>
            </a:r>
          </a:p>
          <a:p>
            <a:endParaRPr lang="en-AU" sz="400" dirty="0" smtClean="0">
              <a:solidFill>
                <a:schemeClr val="tx1"/>
              </a:solidFill>
            </a:endParaRPr>
          </a:p>
          <a:p>
            <a:r>
              <a:rPr lang="en-AU" sz="1800" dirty="0" smtClean="0">
                <a:solidFill>
                  <a:schemeClr val="tx1"/>
                </a:solidFill>
              </a:rPr>
              <a:t>http</a:t>
            </a:r>
            <a:r>
              <a:rPr lang="en-AU" sz="1800" dirty="0">
                <a:solidFill>
                  <a:schemeClr val="tx1"/>
                </a:solidFill>
              </a:rPr>
              <a:t>://</a:t>
            </a:r>
            <a:r>
              <a:rPr lang="en-AU" sz="1800" dirty="0" smtClean="0">
                <a:solidFill>
                  <a:schemeClr val="tx1"/>
                </a:solidFill>
              </a:rPr>
              <a:t>www.dyslexiavictoriaonline.com/chofdyin.html</a:t>
            </a:r>
          </a:p>
          <a:p>
            <a:endParaRPr lang="en-AU" sz="400" dirty="0" smtClean="0">
              <a:solidFill>
                <a:schemeClr val="tx1"/>
              </a:solidFill>
            </a:endParaRPr>
          </a:p>
          <a:p>
            <a:r>
              <a:rPr lang="en-AU" sz="1800" dirty="0">
                <a:solidFill>
                  <a:schemeClr val="tx1"/>
                </a:solidFill>
              </a:rPr>
              <a:t>http://</a:t>
            </a:r>
            <a:r>
              <a:rPr lang="en-AU" sz="1800" dirty="0" smtClean="0">
                <a:solidFill>
                  <a:schemeClr val="tx1"/>
                </a:solidFill>
              </a:rPr>
              <a:t>www.dyslexiaaction.org.uk/dyslexia-check-list</a:t>
            </a:r>
          </a:p>
          <a:p>
            <a:endParaRPr lang="en-AU" sz="400" dirty="0" smtClean="0">
              <a:solidFill>
                <a:schemeClr val="tx1"/>
              </a:solidFill>
            </a:endParaRPr>
          </a:p>
          <a:p>
            <a:r>
              <a:rPr lang="en-AU" sz="1800" dirty="0">
                <a:solidFill>
                  <a:schemeClr val="tx1"/>
                </a:solidFill>
              </a:rPr>
              <a:t>http://</a:t>
            </a:r>
            <a:r>
              <a:rPr lang="en-AU" sz="1800" dirty="0" smtClean="0">
                <a:solidFill>
                  <a:schemeClr val="tx1"/>
                </a:solidFill>
              </a:rPr>
              <a:t>www.bdadyslexia.org.uk/dyslexia-check-list</a:t>
            </a:r>
            <a:endParaRPr lang="en-AU" sz="1800" dirty="0">
              <a:solidFill>
                <a:schemeClr val="tx1"/>
              </a:solidFill>
            </a:endParaRPr>
          </a:p>
          <a:p>
            <a:endParaRPr lang="en-AU" sz="400" dirty="0" smtClean="0">
              <a:solidFill>
                <a:schemeClr val="tx1"/>
              </a:solidFill>
            </a:endParaRPr>
          </a:p>
          <a:p>
            <a:r>
              <a:rPr lang="en-AU" sz="1800" dirty="0">
                <a:solidFill>
                  <a:schemeClr val="tx1"/>
                </a:solidFill>
              </a:rPr>
              <a:t>http://</a:t>
            </a:r>
            <a:r>
              <a:rPr lang="en-AU" sz="1800" dirty="0" smtClean="0">
                <a:solidFill>
                  <a:schemeClr val="tx1"/>
                </a:solidFill>
              </a:rPr>
              <a:t>www.dyslexiaa2z.com/learning_difficulties/dyslexia/dyslexia_checklist</a:t>
            </a:r>
            <a:endParaRPr lang="en-AU" sz="1800" dirty="0">
              <a:solidFill>
                <a:schemeClr val="tx1"/>
              </a:solidFill>
            </a:endParaRPr>
          </a:p>
        </p:txBody>
      </p:sp>
      <p:pic>
        <p:nvPicPr>
          <p:cNvPr id="7" name="Picture 2" descr="Students in classroom sitting at desks raising hand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0967" b="8866"/>
          <a:stretch/>
        </p:blipFill>
        <p:spPr bwMode="auto">
          <a:xfrm>
            <a:off x="1526349" y="3867894"/>
            <a:ext cx="7115569" cy="918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AutoShape 4" descr="http://api.ning.com/files/XChtD1*Y4XVyC8UaI8jV0O3D0qMF5keL5PV6-8SqEyxHrOBVvkv3-70VDQ-M--Lfbk3CkMhSOmOndeWY*1fFgWMUTYPm3b8y/dyslexiatest.jpg"/>
          <p:cNvSpPr>
            <a:spLocks noChangeAspect="1" noChangeArrowheads="1"/>
          </p:cNvSpPr>
          <p:nvPr/>
        </p:nvSpPr>
        <p:spPr bwMode="auto">
          <a:xfrm>
            <a:off x="155575" y="-863204"/>
            <a:ext cx="3238500" cy="180737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Rectangle 4"/>
          <p:cNvSpPr/>
          <p:nvPr/>
        </p:nvSpPr>
        <p:spPr>
          <a:xfrm>
            <a:off x="2714351" y="944166"/>
            <a:ext cx="7629500" cy="461665"/>
          </a:xfrm>
          <a:prstGeom prst="rect">
            <a:avLst/>
          </a:prstGeom>
        </p:spPr>
        <p:txBody>
          <a:bodyPr wrap="square">
            <a:spAutoFit/>
          </a:bodyPr>
          <a:lstStyle/>
          <a:p>
            <a:r>
              <a:rPr lang="en-AU" b="1" dirty="0">
                <a:solidFill>
                  <a:schemeClr val="tx1"/>
                </a:solidFill>
              </a:rPr>
              <a:t>Is it </a:t>
            </a:r>
            <a:r>
              <a:rPr lang="en-AU" b="1" dirty="0" smtClean="0">
                <a:solidFill>
                  <a:schemeClr val="tx1"/>
                </a:solidFill>
              </a:rPr>
              <a:t>Dyslexia</a:t>
            </a:r>
            <a:r>
              <a:rPr lang="en-AU" b="1" dirty="0">
                <a:solidFill>
                  <a:schemeClr val="tx1"/>
                </a:solidFill>
              </a:rPr>
              <a:t>? Dyslexia checklists are available;</a:t>
            </a:r>
          </a:p>
        </p:txBody>
      </p:sp>
      <p:sp>
        <p:nvSpPr>
          <p:cNvPr id="9"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0" name="Picture 9" descr="what_can_i"/>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392841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440640" y="1758436"/>
            <a:ext cx="7523848" cy="16546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AU" sz="2400" b="0" i="0" u="none" strike="noStrike" cap="none" normalizeH="0" baseline="0" smtClean="0">
              <a:ln>
                <a:noFill/>
              </a:ln>
              <a:solidFill>
                <a:srgbClr val="663300"/>
              </a:solidFill>
              <a:effectLst/>
              <a:latin typeface="Calibri" pitchFamily="34" charset="0"/>
            </a:endParaRPr>
          </a:p>
        </p:txBody>
      </p:sp>
      <p:sp>
        <p:nvSpPr>
          <p:cNvPr id="2" name="Rectangle 1"/>
          <p:cNvSpPr/>
          <p:nvPr/>
        </p:nvSpPr>
        <p:spPr>
          <a:xfrm>
            <a:off x="1387442" y="3867894"/>
            <a:ext cx="7577046" cy="1471172"/>
          </a:xfrm>
          <a:prstGeom prst="rect">
            <a:avLst/>
          </a:prstGeom>
        </p:spPr>
        <p:txBody>
          <a:bodyPr wrap="square">
            <a:spAutoFit/>
          </a:bodyPr>
          <a:lstStyle/>
          <a:p>
            <a:pPr eaLnBrk="0" hangingPunct="0">
              <a:spcBef>
                <a:spcPct val="30000"/>
              </a:spcBef>
              <a:defRPr/>
            </a:pPr>
            <a:r>
              <a:rPr lang="en-AU" sz="1600" dirty="0" smtClean="0">
                <a:solidFill>
                  <a:schemeClr val="tx1"/>
                </a:solidFill>
                <a:latin typeface="+mj-lt"/>
              </a:rPr>
              <a:t>What does a ‘Dyslexia Aware School’ look like? </a:t>
            </a:r>
          </a:p>
          <a:p>
            <a:pPr eaLnBrk="0" hangingPunct="0">
              <a:spcBef>
                <a:spcPct val="30000"/>
              </a:spcBef>
              <a:defRPr/>
            </a:pPr>
            <a:r>
              <a:rPr lang="en-AU" sz="1600" b="1" dirty="0" smtClean="0">
                <a:solidFill>
                  <a:schemeClr val="tx1"/>
                </a:solidFill>
                <a:latin typeface="+mj-lt"/>
              </a:rPr>
              <a:t>‘</a:t>
            </a:r>
            <a:r>
              <a:rPr lang="en-AU" sz="1600" b="1" dirty="0">
                <a:solidFill>
                  <a:schemeClr val="tx1"/>
                </a:solidFill>
                <a:latin typeface="+mj-lt"/>
              </a:rPr>
              <a:t>Dyslexia Aware Schools’ program - info@actiondyslexia.co.uk</a:t>
            </a:r>
          </a:p>
          <a:p>
            <a:pPr eaLnBrk="0" hangingPunct="0">
              <a:spcBef>
                <a:spcPct val="30000"/>
              </a:spcBef>
              <a:defRPr/>
            </a:pPr>
            <a:r>
              <a:rPr lang="en-AU" sz="1600" dirty="0" smtClean="0">
                <a:solidFill>
                  <a:schemeClr val="tx1"/>
                </a:solidFill>
                <a:latin typeface="+mj-lt"/>
              </a:rPr>
              <a:t>http</a:t>
            </a:r>
            <a:r>
              <a:rPr lang="en-AU" sz="1600" dirty="0">
                <a:solidFill>
                  <a:schemeClr val="tx1"/>
                </a:solidFill>
                <a:latin typeface="+mj-lt"/>
              </a:rPr>
              <a:t>://www.theage.com.au/national/education/seeking-a-new-deal-on-dyslexia-20100528-wl5z.html#ixzz28pg7CF9b</a:t>
            </a:r>
            <a:br>
              <a:rPr lang="en-AU" sz="1600" dirty="0">
                <a:solidFill>
                  <a:schemeClr val="tx1"/>
                </a:solidFill>
                <a:latin typeface="+mj-lt"/>
              </a:rPr>
            </a:br>
            <a:r>
              <a:rPr lang="en-AU" sz="1600" dirty="0" smtClean="0">
                <a:solidFill>
                  <a:schemeClr val="tx1"/>
                </a:solidFill>
                <a:latin typeface="+mj-lt"/>
              </a:rPr>
              <a:t>                                              </a:t>
            </a:r>
            <a:endParaRPr lang="en-AU" sz="1600" dirty="0">
              <a:solidFill>
                <a:schemeClr val="tx1"/>
              </a:solidFill>
              <a:latin typeface="+mj-lt"/>
            </a:endParaRPr>
          </a:p>
        </p:txBody>
      </p:sp>
      <p:sp>
        <p:nvSpPr>
          <p:cNvPr id="3" name="AutoShape 2" descr="http://www.woodlane.lbhf.sch.uk/_files/images/0E851E3B3776914BDC4B2947AE8093DB.jpg"/>
          <p:cNvSpPr>
            <a:spLocks noChangeAspect="1" noChangeArrowheads="1"/>
          </p:cNvSpPr>
          <p:nvPr/>
        </p:nvSpPr>
        <p:spPr bwMode="auto">
          <a:xfrm>
            <a:off x="155576" y="-759619"/>
            <a:ext cx="2676525" cy="1585913"/>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4682" y="343709"/>
            <a:ext cx="1598511" cy="947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436096" y="426184"/>
            <a:ext cx="5795408" cy="769441"/>
          </a:xfrm>
          <a:prstGeom prst="rect">
            <a:avLst/>
          </a:prstGeom>
        </p:spPr>
        <p:txBody>
          <a:bodyPr wrap="square">
            <a:spAutoFit/>
          </a:bodyPr>
          <a:lstStyle/>
          <a:p>
            <a:r>
              <a:rPr lang="en-AU" b="1" dirty="0" smtClean="0">
                <a:solidFill>
                  <a:schemeClr val="tx1"/>
                </a:solidFill>
                <a:latin typeface="+mj-lt"/>
              </a:rPr>
              <a:t>Dyslexia Aware Schools</a:t>
            </a:r>
          </a:p>
          <a:p>
            <a:r>
              <a:rPr lang="en-AU" sz="2000" i="1" dirty="0" smtClean="0">
                <a:solidFill>
                  <a:schemeClr val="tx1"/>
                </a:solidFill>
                <a:latin typeface="+mj-lt"/>
              </a:rPr>
              <a:t>What do they look like?</a:t>
            </a:r>
          </a:p>
        </p:txBody>
      </p:sp>
      <p:sp>
        <p:nvSpPr>
          <p:cNvPr id="11" name="Rectangle 10"/>
          <p:cNvSpPr/>
          <p:nvPr/>
        </p:nvSpPr>
        <p:spPr>
          <a:xfrm>
            <a:off x="1480538" y="1836731"/>
            <a:ext cx="7577046" cy="1403461"/>
          </a:xfrm>
          <a:prstGeom prst="rect">
            <a:avLst/>
          </a:prstGeom>
          <a:solidFill>
            <a:srgbClr val="CCECFF"/>
          </a:solidFill>
        </p:spPr>
        <p:txBody>
          <a:bodyPr wrap="square">
            <a:spAutoFit/>
          </a:bodyPr>
          <a:lstStyle/>
          <a:p>
            <a:pPr marL="0" lvl="1" eaLnBrk="0" hangingPunct="0">
              <a:spcBef>
                <a:spcPct val="30000"/>
              </a:spcBef>
              <a:defRPr/>
            </a:pPr>
            <a:r>
              <a:rPr lang="en-AU" sz="1800" b="1" dirty="0" smtClean="0"/>
              <a:t>Excerpt of a letter written by a year 11 student to his history teacher</a:t>
            </a:r>
          </a:p>
          <a:p>
            <a:pPr marL="0" lvl="1" eaLnBrk="0" hangingPunct="0">
              <a:spcBef>
                <a:spcPct val="30000"/>
              </a:spcBef>
              <a:defRPr/>
            </a:pPr>
            <a:r>
              <a:rPr lang="en-AU" i="1" dirty="0" smtClean="0">
                <a:solidFill>
                  <a:schemeClr val="tx1"/>
                </a:solidFill>
              </a:rPr>
              <a:t>“</a:t>
            </a:r>
            <a:r>
              <a:rPr lang="en-AU" sz="1800" i="1" dirty="0" smtClean="0">
                <a:solidFill>
                  <a:schemeClr val="tx1"/>
                </a:solidFill>
              </a:rPr>
              <a:t>You don’t get my dyslexia and it would really help me if you did. </a:t>
            </a:r>
            <a:r>
              <a:rPr lang="en-AU" sz="1800" i="1" dirty="0">
                <a:solidFill>
                  <a:schemeClr val="tx1"/>
                </a:solidFill>
              </a:rPr>
              <a:t>If </a:t>
            </a:r>
            <a:r>
              <a:rPr lang="en-AU" sz="1800" i="1" dirty="0" smtClean="0">
                <a:solidFill>
                  <a:schemeClr val="tx1"/>
                </a:solidFill>
              </a:rPr>
              <a:t>all you want me to do is write </a:t>
            </a:r>
            <a:r>
              <a:rPr lang="en-AU" sz="1800" i="1" dirty="0">
                <a:solidFill>
                  <a:schemeClr val="tx1"/>
                </a:solidFill>
              </a:rPr>
              <a:t>essays all the time then all </a:t>
            </a:r>
            <a:r>
              <a:rPr lang="en-AU" sz="1800" i="1" dirty="0" smtClean="0">
                <a:solidFill>
                  <a:schemeClr val="tx1"/>
                </a:solidFill>
              </a:rPr>
              <a:t>you are testing </a:t>
            </a:r>
            <a:r>
              <a:rPr lang="en-AU" sz="1800" i="1" dirty="0">
                <a:solidFill>
                  <a:schemeClr val="tx1"/>
                </a:solidFill>
              </a:rPr>
              <a:t>is my learning </a:t>
            </a:r>
            <a:r>
              <a:rPr lang="en-AU" sz="1800" i="1" dirty="0" smtClean="0">
                <a:solidFill>
                  <a:schemeClr val="tx1"/>
                </a:solidFill>
              </a:rPr>
              <a:t>disability and </a:t>
            </a:r>
            <a:r>
              <a:rPr lang="en-AU" sz="1800" i="1" dirty="0">
                <a:solidFill>
                  <a:schemeClr val="tx1"/>
                </a:solidFill>
              </a:rPr>
              <a:t>I’ll just keep showing </a:t>
            </a:r>
            <a:r>
              <a:rPr lang="en-AU" sz="1800" i="1" dirty="0" smtClean="0">
                <a:solidFill>
                  <a:schemeClr val="tx1"/>
                </a:solidFill>
              </a:rPr>
              <a:t>you I’ve </a:t>
            </a:r>
            <a:r>
              <a:rPr lang="en-AU" sz="1800" i="1" dirty="0">
                <a:solidFill>
                  <a:schemeClr val="tx1"/>
                </a:solidFill>
              </a:rPr>
              <a:t>got a really </a:t>
            </a:r>
            <a:r>
              <a:rPr lang="en-AU" sz="1800" i="1" dirty="0" smtClean="0">
                <a:solidFill>
                  <a:schemeClr val="tx1"/>
                </a:solidFill>
              </a:rPr>
              <a:t>BIG one</a:t>
            </a:r>
            <a:r>
              <a:rPr lang="en-AU" sz="1800" i="1" dirty="0">
                <a:solidFill>
                  <a:schemeClr val="tx1"/>
                </a:solidFill>
              </a:rPr>
              <a:t>!”</a:t>
            </a:r>
          </a:p>
        </p:txBody>
      </p:sp>
      <p:sp>
        <p:nvSpPr>
          <p:cNvPr id="12" name="Title 1"/>
          <p:cNvSpPr txBox="1">
            <a:spLocks/>
          </p:cNvSpPr>
          <p:nvPr/>
        </p:nvSpPr>
        <p:spPr>
          <a:xfrm>
            <a:off x="1259632" y="-236562"/>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3" name="Picture 12" descr="what_can_i"/>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7850114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567" y="1419622"/>
            <a:ext cx="5153131" cy="3216265"/>
          </a:xfrm>
          <a:prstGeom prst="rect">
            <a:avLst/>
          </a:prstGeom>
        </p:spPr>
        <p:txBody>
          <a:bodyPr wrap="square">
            <a:spAutoFit/>
          </a:bodyPr>
          <a:lstStyle/>
          <a:p>
            <a:r>
              <a:rPr lang="en-AU" sz="1600" i="1" dirty="0" smtClean="0">
                <a:solidFill>
                  <a:srgbClr val="C76F0F"/>
                </a:solidFill>
                <a:latin typeface="+mj-lt"/>
              </a:rPr>
              <a:t>They demonstrate untiring </a:t>
            </a:r>
            <a:r>
              <a:rPr lang="en-AU" sz="1600" i="1" dirty="0">
                <a:solidFill>
                  <a:srgbClr val="C76F0F"/>
                </a:solidFill>
                <a:latin typeface="+mj-lt"/>
              </a:rPr>
              <a:t>faith to help </a:t>
            </a:r>
            <a:r>
              <a:rPr lang="en-AU" sz="1600" i="1" dirty="0" smtClean="0">
                <a:solidFill>
                  <a:srgbClr val="C76F0F"/>
                </a:solidFill>
                <a:latin typeface="+mj-lt"/>
              </a:rPr>
              <a:t>ALL students find solutions and success</a:t>
            </a:r>
          </a:p>
          <a:p>
            <a:endParaRPr lang="en-AU" sz="500" i="1" dirty="0" smtClean="0">
              <a:solidFill>
                <a:schemeClr val="tx1"/>
              </a:solidFill>
              <a:effectLst>
                <a:outerShdw blurRad="38100" dist="38100" dir="2700000" algn="tl">
                  <a:srgbClr val="000000">
                    <a:alpha val="43137"/>
                  </a:srgbClr>
                </a:outerShdw>
              </a:effectLst>
              <a:latin typeface="+mj-lt"/>
            </a:endParaRPr>
          </a:p>
          <a:p>
            <a:r>
              <a:rPr lang="en-AU" sz="1600" i="1" dirty="0">
                <a:solidFill>
                  <a:schemeClr val="tx1"/>
                </a:solidFill>
                <a:latin typeface="+mj-lt"/>
              </a:rPr>
              <a:t>They know how to ‘</a:t>
            </a:r>
            <a:r>
              <a:rPr lang="en-AU" sz="1600" i="1" dirty="0" smtClean="0">
                <a:solidFill>
                  <a:schemeClr val="tx1"/>
                </a:solidFill>
                <a:latin typeface="+mj-lt"/>
              </a:rPr>
              <a:t>normalise’ and ‘compartmentalise’</a:t>
            </a:r>
          </a:p>
          <a:p>
            <a:endParaRPr lang="en-AU" sz="500" i="1" dirty="0" smtClean="0">
              <a:solidFill>
                <a:schemeClr val="tx1"/>
              </a:solidFill>
              <a:latin typeface="+mj-lt"/>
            </a:endParaRPr>
          </a:p>
          <a:p>
            <a:r>
              <a:rPr lang="en-AU" sz="1600" i="1" dirty="0">
                <a:solidFill>
                  <a:srgbClr val="B2640E"/>
                </a:solidFill>
                <a:latin typeface="+mj-lt"/>
              </a:rPr>
              <a:t>They know how to make students feel safe and </a:t>
            </a:r>
            <a:r>
              <a:rPr lang="en-AU" sz="1600" i="1" dirty="0" smtClean="0">
                <a:solidFill>
                  <a:srgbClr val="B2640E"/>
                </a:solidFill>
                <a:latin typeface="+mj-lt"/>
              </a:rPr>
              <a:t>supported</a:t>
            </a:r>
          </a:p>
          <a:p>
            <a:endParaRPr lang="en-AU" sz="500" i="1" dirty="0" smtClean="0">
              <a:solidFill>
                <a:schemeClr val="tx1"/>
              </a:solidFill>
              <a:latin typeface="+mj-lt"/>
            </a:endParaRPr>
          </a:p>
          <a:p>
            <a:r>
              <a:rPr lang="en-AU" sz="1600" i="1" dirty="0">
                <a:solidFill>
                  <a:schemeClr val="tx1"/>
                </a:solidFill>
                <a:latin typeface="+mj-lt"/>
              </a:rPr>
              <a:t>They see ‘Learning Disability’ as a ‘Learning Preference</a:t>
            </a:r>
            <a:r>
              <a:rPr lang="en-AU" sz="1600" i="1" dirty="0" smtClean="0">
                <a:solidFill>
                  <a:schemeClr val="tx1"/>
                </a:solidFill>
                <a:latin typeface="+mj-lt"/>
              </a:rPr>
              <a:t>’</a:t>
            </a:r>
          </a:p>
          <a:p>
            <a:endParaRPr lang="en-AU" sz="500" i="1" dirty="0" smtClean="0">
              <a:solidFill>
                <a:schemeClr val="tx1"/>
              </a:solidFill>
              <a:latin typeface="+mj-lt"/>
            </a:endParaRPr>
          </a:p>
          <a:p>
            <a:r>
              <a:rPr lang="en-AU" sz="1600" i="1" dirty="0" smtClean="0">
                <a:solidFill>
                  <a:srgbClr val="AF620D"/>
                </a:solidFill>
                <a:latin typeface="+mj-lt"/>
              </a:rPr>
              <a:t>They start by recognising strengths - they move from what students CAN do to the things they find difficult</a:t>
            </a:r>
          </a:p>
          <a:p>
            <a:endParaRPr lang="en-AU" sz="500" i="1" dirty="0">
              <a:solidFill>
                <a:schemeClr val="tx1"/>
              </a:solidFill>
              <a:latin typeface="+mj-lt"/>
            </a:endParaRPr>
          </a:p>
          <a:p>
            <a:r>
              <a:rPr lang="en-AU" sz="1600" i="1" dirty="0" smtClean="0">
                <a:solidFill>
                  <a:schemeClr val="tx1"/>
                </a:solidFill>
                <a:latin typeface="+mj-lt"/>
              </a:rPr>
              <a:t>They </a:t>
            </a:r>
            <a:r>
              <a:rPr lang="en-AU" sz="1600" i="1" dirty="0">
                <a:solidFill>
                  <a:schemeClr val="tx1"/>
                </a:solidFill>
                <a:latin typeface="+mj-lt"/>
              </a:rPr>
              <a:t>investigate dyslexics who have lived good lives and made great contributions</a:t>
            </a:r>
            <a:r>
              <a:rPr lang="en-AU" sz="1600" i="1" dirty="0" smtClean="0">
                <a:solidFill>
                  <a:schemeClr val="tx1"/>
                </a:solidFill>
                <a:latin typeface="+mj-lt"/>
              </a:rPr>
              <a:t>…</a:t>
            </a:r>
            <a:endParaRPr lang="en-AU" sz="1800" i="1" dirty="0">
              <a:solidFill>
                <a:schemeClr val="tx1"/>
              </a:solidFill>
              <a:latin typeface="+mj-lt"/>
            </a:endParaRPr>
          </a:p>
          <a:p>
            <a:endParaRPr lang="en-AU" sz="1600" i="1" dirty="0">
              <a:solidFill>
                <a:schemeClr val="tx1"/>
              </a:solidFill>
            </a:endParaRPr>
          </a:p>
          <a:p>
            <a:endParaRPr lang="en-AU" sz="1800" i="1" dirty="0">
              <a:solidFill>
                <a:schemeClr val="tx1"/>
              </a:solidFill>
              <a:latin typeface="+mj-lt"/>
            </a:endParaRPr>
          </a:p>
        </p:txBody>
      </p:sp>
      <p:sp>
        <p:nvSpPr>
          <p:cNvPr id="9" name="Rectangle 8"/>
          <p:cNvSpPr/>
          <p:nvPr/>
        </p:nvSpPr>
        <p:spPr>
          <a:xfrm>
            <a:off x="1461567" y="4241622"/>
            <a:ext cx="7502921" cy="1077218"/>
          </a:xfrm>
          <a:prstGeom prst="rect">
            <a:avLst/>
          </a:prstGeom>
        </p:spPr>
        <p:txBody>
          <a:bodyPr wrap="square">
            <a:spAutoFit/>
          </a:bodyPr>
          <a:lstStyle/>
          <a:p>
            <a:r>
              <a:rPr lang="en-AU" sz="1000" i="1" dirty="0" err="1">
                <a:solidFill>
                  <a:srgbClr val="CA5914"/>
                </a:solidFill>
              </a:rPr>
              <a:t>Orlando</a:t>
            </a:r>
            <a:r>
              <a:rPr lang="en-AU" sz="1000" i="1" dirty="0">
                <a:solidFill>
                  <a:srgbClr val="CA5914"/>
                </a:solidFill>
              </a:rPr>
              <a:t> Bloom, Charley </a:t>
            </a:r>
            <a:r>
              <a:rPr lang="en-AU" sz="1000" i="1" dirty="0" err="1">
                <a:solidFill>
                  <a:srgbClr val="CA5914"/>
                </a:solidFill>
              </a:rPr>
              <a:t>Boorman</a:t>
            </a:r>
            <a:r>
              <a:rPr lang="en-AU" sz="1000" i="1" dirty="0">
                <a:solidFill>
                  <a:srgbClr val="CA5914"/>
                </a:solidFill>
              </a:rPr>
              <a:t>, Keanu Reeves, </a:t>
            </a:r>
            <a:r>
              <a:rPr lang="en-AU" sz="1000" i="1" dirty="0" err="1">
                <a:solidFill>
                  <a:srgbClr val="CA5914"/>
                </a:solidFill>
              </a:rPr>
              <a:t>Kiera</a:t>
            </a:r>
            <a:r>
              <a:rPr lang="en-AU" sz="1000" i="1" dirty="0">
                <a:solidFill>
                  <a:srgbClr val="CA5914"/>
                </a:solidFill>
              </a:rPr>
              <a:t> Knightley, Billy Bob Thornton, Alexander Graham Bell, Cher, John Lennon, Richard Branson,  Henry Ford, Walt Disney, Tommy Hilfiger, Pablo Picasso, Jackie Stewart, Agatha Christie, Paul </a:t>
            </a:r>
            <a:r>
              <a:rPr lang="en-AU" sz="1000" i="1" dirty="0" err="1">
                <a:solidFill>
                  <a:srgbClr val="CA5914"/>
                </a:solidFill>
              </a:rPr>
              <a:t>MacCready</a:t>
            </a:r>
            <a:r>
              <a:rPr lang="en-AU" sz="1000" i="1" dirty="0">
                <a:solidFill>
                  <a:srgbClr val="CA5914"/>
                </a:solidFill>
              </a:rPr>
              <a:t>, Winston Churchill, Napoleon Bonaparte, Charles “Pete” Conrad Jr., Robbie Williams, Billy Connolly, Charles Darwin, Galileo </a:t>
            </a:r>
            <a:r>
              <a:rPr lang="en-AU" sz="1000" i="1" dirty="0" err="1">
                <a:solidFill>
                  <a:srgbClr val="CA5914"/>
                </a:solidFill>
              </a:rPr>
              <a:t>Galilei</a:t>
            </a:r>
            <a:r>
              <a:rPr lang="en-AU" sz="1000" i="1" dirty="0">
                <a:solidFill>
                  <a:srgbClr val="CA5914"/>
                </a:solidFill>
              </a:rPr>
              <a:t>, Orville and Wilbur Wright, Albert Einstein, Jessica Watson, Kerry Packer, Ernest Hemingway, F W Woolworth, </a:t>
            </a:r>
            <a:r>
              <a:rPr lang="en-AU" sz="1000" i="1" dirty="0" err="1">
                <a:solidFill>
                  <a:srgbClr val="CA5914"/>
                </a:solidFill>
              </a:rPr>
              <a:t>Lugwig</a:t>
            </a:r>
            <a:r>
              <a:rPr lang="en-AU" sz="1000" i="1" dirty="0">
                <a:solidFill>
                  <a:srgbClr val="CA5914"/>
                </a:solidFill>
              </a:rPr>
              <a:t> Van Beethoven, Harrison </a:t>
            </a:r>
            <a:r>
              <a:rPr lang="en-AU" sz="1000" i="1" dirty="0" smtClean="0">
                <a:solidFill>
                  <a:srgbClr val="CA5914"/>
                </a:solidFill>
              </a:rPr>
              <a:t>Ford, Henry Winkler ……..</a:t>
            </a:r>
            <a:r>
              <a:rPr lang="en-AU" sz="1000" i="1" dirty="0">
                <a:solidFill>
                  <a:srgbClr val="CA5914"/>
                </a:solidFill>
              </a:rPr>
              <a:t/>
            </a:r>
            <a:br>
              <a:rPr lang="en-AU" sz="1000" i="1" dirty="0">
                <a:solidFill>
                  <a:srgbClr val="CA5914"/>
                </a:solidFill>
              </a:rPr>
            </a:br>
            <a:r>
              <a:rPr lang="en-AU" sz="1200" i="1" dirty="0">
                <a:solidFill>
                  <a:srgbClr val="CA5914"/>
                </a:solidFill>
              </a:rPr>
              <a:t/>
            </a:r>
            <a:br>
              <a:rPr lang="en-AU" sz="1200" i="1" dirty="0">
                <a:solidFill>
                  <a:srgbClr val="CA5914"/>
                </a:solidFill>
              </a:rPr>
            </a:br>
            <a:endParaRPr lang="en-AU" sz="1200" i="1" dirty="0">
              <a:solidFill>
                <a:srgbClr val="CA5914"/>
              </a:solidFill>
            </a:endParaRPr>
          </a:p>
        </p:txBody>
      </p:sp>
      <p:sp>
        <p:nvSpPr>
          <p:cNvPr id="10" name="Rectangle 9"/>
          <p:cNvSpPr/>
          <p:nvPr/>
        </p:nvSpPr>
        <p:spPr>
          <a:xfrm>
            <a:off x="2843808" y="479340"/>
            <a:ext cx="5795408" cy="738664"/>
          </a:xfrm>
          <a:prstGeom prst="rect">
            <a:avLst/>
          </a:prstGeom>
        </p:spPr>
        <p:txBody>
          <a:bodyPr wrap="square">
            <a:spAutoFit/>
          </a:bodyPr>
          <a:lstStyle/>
          <a:p>
            <a:r>
              <a:rPr lang="en-AU" b="1" dirty="0" smtClean="0">
                <a:solidFill>
                  <a:schemeClr val="tx1"/>
                </a:solidFill>
                <a:latin typeface="+mj-lt"/>
              </a:rPr>
              <a:t>Dyslexia Aware Teachers</a:t>
            </a:r>
          </a:p>
          <a:p>
            <a:r>
              <a:rPr lang="en-AU" sz="1800" i="1" dirty="0" smtClean="0">
                <a:solidFill>
                  <a:schemeClr val="tx1"/>
                </a:solidFill>
                <a:latin typeface="+mj-lt"/>
              </a:rPr>
              <a:t>What do they look like?</a:t>
            </a:r>
          </a:p>
        </p:txBody>
      </p:sp>
      <p:pic>
        <p:nvPicPr>
          <p:cNvPr id="2050" name="Picture 2" descr="http://2.bp.blogspot.com/-x1IRTvMa45Y/UEgxeFzvn0I/AAAAAAAAAGE/p7V5-edmzvs/s1600/teachers+day+copy.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7996" r="17656"/>
          <a:stretch/>
        </p:blipFill>
        <p:spPr bwMode="auto">
          <a:xfrm>
            <a:off x="7058747" y="996028"/>
            <a:ext cx="2081011" cy="323994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1" name="Picture 10" descr="what_can_i"/>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498837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egonlionsfoundation.squarespace.com/storage/hearing.aid.jpg?__SQUARESPACE_CACHEVERSION=126541225574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429" r="-10315"/>
          <a:stretch/>
        </p:blipFill>
        <p:spPr bwMode="auto">
          <a:xfrm>
            <a:off x="1311192" y="-74544"/>
            <a:ext cx="8913072" cy="52416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187624" y="4684467"/>
            <a:ext cx="9036640" cy="600164"/>
          </a:xfrm>
          <a:prstGeom prst="rect">
            <a:avLst/>
          </a:prstGeom>
        </p:spPr>
        <p:txBody>
          <a:bodyPr wrap="square">
            <a:spAutoFit/>
          </a:bodyPr>
          <a:lstStyle/>
          <a:p>
            <a:r>
              <a:rPr lang="en-AU" sz="1000" b="1" dirty="0" smtClean="0">
                <a:solidFill>
                  <a:schemeClr val="tx1"/>
                </a:solidFill>
              </a:rPr>
              <a:t>                                                                                                                 </a:t>
            </a:r>
            <a:r>
              <a:rPr lang="en-AU" sz="1000" b="1" dirty="0" smtClean="0">
                <a:solidFill>
                  <a:schemeClr val="bg1"/>
                </a:solidFill>
              </a:rPr>
              <a:t>Source; http://www.pnas.org/content/early/2012/08/27/1206628109.full.pdf+html</a:t>
            </a:r>
          </a:p>
          <a:p>
            <a:r>
              <a:rPr lang="en-AU" sz="1200" b="1" dirty="0" smtClean="0">
                <a:solidFill>
                  <a:schemeClr val="tx1"/>
                </a:solidFill>
              </a:rPr>
              <a:t> Assisted listening devices do benefit dyslexic kids</a:t>
            </a:r>
          </a:p>
          <a:p>
            <a:endParaRPr lang="en-AU" sz="1100" b="1" dirty="0">
              <a:solidFill>
                <a:schemeClr val="bg1"/>
              </a:solidFill>
            </a:endParaRPr>
          </a:p>
        </p:txBody>
      </p:sp>
    </p:spTree>
    <p:extLst>
      <p:ext uri="{BB962C8B-B14F-4D97-AF65-F5344CB8AC3E}">
        <p14:creationId xmlns:p14="http://schemas.microsoft.com/office/powerpoint/2010/main" xmlns="" val="297422068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440886" y="3940702"/>
            <a:ext cx="7488832" cy="2000548"/>
          </a:xfrm>
          <a:prstGeom prst="rect">
            <a:avLst/>
          </a:prstGeom>
          <a:noFill/>
          <a:ln w="9525">
            <a:noFill/>
            <a:miter lim="800000"/>
            <a:headEnd/>
            <a:tailEnd/>
          </a:ln>
        </p:spPr>
        <p:txBody>
          <a:bodyPr wrap="square" anchor="ctr">
            <a:spAutoFit/>
          </a:bodyPr>
          <a:lstStyle/>
          <a:p>
            <a:r>
              <a:rPr lang="en-US" sz="1700" i="1" dirty="0" smtClean="0">
                <a:solidFill>
                  <a:schemeClr val="bg1"/>
                </a:solidFill>
                <a:latin typeface="+mj-lt"/>
              </a:rPr>
              <a:t>“</a:t>
            </a:r>
            <a:r>
              <a:rPr lang="en-AU" sz="1700" i="1" dirty="0" smtClean="0">
                <a:solidFill>
                  <a:schemeClr val="bg1"/>
                </a:solidFill>
                <a:latin typeface="+mj-lt"/>
              </a:rPr>
              <a:t>The gift of mentorship is being able to walk alongside our youth, seeing and feeling the issues they face and sending the critical message that we care.”</a:t>
            </a:r>
          </a:p>
          <a:p>
            <a:r>
              <a:rPr lang="en-AU" sz="800" dirty="0" smtClean="0">
                <a:solidFill>
                  <a:schemeClr val="bg1"/>
                </a:solidFill>
                <a:latin typeface="+mj-lt"/>
              </a:rPr>
              <a:t> </a:t>
            </a:r>
          </a:p>
          <a:p>
            <a:r>
              <a:rPr lang="en-AU" sz="1700" dirty="0" smtClean="0">
                <a:solidFill>
                  <a:schemeClr val="bg1"/>
                </a:solidFill>
                <a:latin typeface="+mj-lt"/>
              </a:rPr>
              <a:t>                     Lisa, Educational Support Officer, </a:t>
            </a:r>
            <a:r>
              <a:rPr lang="en-AU" sz="1700" dirty="0" err="1" smtClean="0">
                <a:solidFill>
                  <a:schemeClr val="bg1"/>
                </a:solidFill>
                <a:latin typeface="+mj-lt"/>
              </a:rPr>
              <a:t>Cabra</a:t>
            </a:r>
            <a:r>
              <a:rPr lang="en-AU" sz="1700" dirty="0" smtClean="0">
                <a:solidFill>
                  <a:schemeClr val="bg1"/>
                </a:solidFill>
                <a:latin typeface="+mj-lt"/>
              </a:rPr>
              <a:t> Dominican College</a:t>
            </a:r>
          </a:p>
          <a:p>
            <a:pPr algn="l"/>
            <a:r>
              <a:rPr lang="en-US" sz="1900" dirty="0" smtClean="0">
                <a:solidFill>
                  <a:schemeClr val="bg1"/>
                </a:solidFill>
                <a:latin typeface="+mj-lt"/>
              </a:rPr>
              <a:t>                                                   </a:t>
            </a:r>
            <a:endParaRPr lang="en-US" sz="1900" i="1" dirty="0" smtClean="0">
              <a:solidFill>
                <a:schemeClr val="bg1"/>
              </a:solidFill>
              <a:latin typeface="+mj-lt"/>
            </a:endParaRPr>
          </a:p>
          <a:p>
            <a:pPr algn="l"/>
            <a:endParaRPr lang="en-US" sz="1900" i="1" dirty="0">
              <a:solidFill>
                <a:schemeClr val="tx1"/>
              </a:solidFill>
            </a:endParaRPr>
          </a:p>
          <a:p>
            <a:pPr algn="l"/>
            <a:r>
              <a:rPr lang="en-US" dirty="0">
                <a:solidFill>
                  <a:schemeClr val="tx1"/>
                </a:solidFill>
              </a:rPr>
              <a:t>                                                                                                                </a:t>
            </a:r>
          </a:p>
        </p:txBody>
      </p:sp>
      <p:sp>
        <p:nvSpPr>
          <p:cNvPr id="196612" name="WordArt 7"/>
          <p:cNvSpPr>
            <a:spLocks noChangeArrowheads="1" noChangeShapeType="1" noTextEdit="1"/>
          </p:cNvSpPr>
          <p:nvPr/>
        </p:nvSpPr>
        <p:spPr bwMode="auto">
          <a:xfrm>
            <a:off x="1500166" y="372853"/>
            <a:ext cx="7429552" cy="1078708"/>
          </a:xfrm>
          <a:prstGeom prst="rect">
            <a:avLst/>
          </a:prstGeom>
        </p:spPr>
        <p:txBody>
          <a:bodyPr wrap="none" fromWordArt="1">
            <a:prstTxWarp prst="textPlain">
              <a:avLst>
                <a:gd name="adj" fmla="val 50000"/>
              </a:avLst>
            </a:prstTxWarp>
          </a:bodyPr>
          <a:lstStyle/>
          <a:p>
            <a:pPr algn="l"/>
            <a:r>
              <a:rPr lang="en-AU" kern="10" dirty="0" smtClean="0">
                <a:ln w="3175">
                  <a:solidFill>
                    <a:schemeClr val="bg1"/>
                  </a:solidFill>
                  <a:round/>
                  <a:headEnd/>
                  <a:tailEnd/>
                </a:ln>
                <a:solidFill>
                  <a:schemeClr val="bg1"/>
                </a:solidFill>
                <a:latin typeface="+mj-lt"/>
                <a:cs typeface="Aharoni" pitchFamily="2" charset="-79"/>
              </a:rPr>
              <a:t>Mentoring</a:t>
            </a:r>
            <a:r>
              <a:rPr lang="en-AU" i="1" kern="10" dirty="0" smtClean="0">
                <a:ln w="3175">
                  <a:solidFill>
                    <a:schemeClr val="bg1"/>
                  </a:solidFill>
                  <a:round/>
                  <a:headEnd/>
                  <a:tailEnd/>
                </a:ln>
                <a:solidFill>
                  <a:schemeClr val="bg1"/>
                </a:solidFill>
                <a:latin typeface="+mj-lt"/>
                <a:cs typeface="Aharoni" pitchFamily="2" charset="-79"/>
              </a:rPr>
              <a:t>, ‘supporting student attachment’</a:t>
            </a:r>
            <a:endParaRPr lang="en-AU" i="1" kern="10" dirty="0">
              <a:ln w="3175">
                <a:solidFill>
                  <a:schemeClr val="bg1"/>
                </a:solidFill>
                <a:round/>
                <a:headEnd/>
                <a:tailEnd/>
              </a:ln>
              <a:solidFill>
                <a:schemeClr val="bg1"/>
              </a:solidFill>
              <a:latin typeface="+mj-lt"/>
              <a:cs typeface="Aharoni" pitchFamily="2" charset="-79"/>
            </a:endParaRPr>
          </a:p>
          <a:p>
            <a:pPr algn="l"/>
            <a:endParaRPr lang="en-AU" i="1" kern="10" dirty="0">
              <a:ln w="3175">
                <a:solidFill>
                  <a:schemeClr val="bg1"/>
                </a:solidFill>
                <a:round/>
                <a:headEnd/>
                <a:tailEnd/>
              </a:ln>
              <a:solidFill>
                <a:schemeClr val="bg1"/>
              </a:solidFill>
              <a:latin typeface="Arial"/>
              <a:cs typeface="Aria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381" r="1307" b="7027"/>
          <a:stretch/>
        </p:blipFill>
        <p:spPr bwMode="auto">
          <a:xfrm>
            <a:off x="1500166" y="1240702"/>
            <a:ext cx="4896000" cy="2700000"/>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68420262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1020935" name="Text Box 7"/>
          <p:cNvSpPr txBox="1">
            <a:spLocks noChangeArrowheads="1"/>
          </p:cNvSpPr>
          <p:nvPr/>
        </p:nvSpPr>
        <p:spPr bwMode="auto">
          <a:xfrm>
            <a:off x="1456488" y="48444"/>
            <a:ext cx="7272338" cy="1064907"/>
          </a:xfrm>
          <a:prstGeom prst="rect">
            <a:avLst/>
          </a:prstGeom>
          <a:noFill/>
          <a:ln w="9525" algn="ctr">
            <a:noFill/>
            <a:miter lim="800000"/>
            <a:headEnd/>
            <a:tailEnd/>
          </a:ln>
        </p:spPr>
        <p:txBody>
          <a:bodyPr>
            <a:spAutoFit/>
          </a:bodyPr>
          <a:lstStyle/>
          <a:p>
            <a:pPr>
              <a:lnSpc>
                <a:spcPct val="80000"/>
              </a:lnSpc>
            </a:pPr>
            <a:r>
              <a:rPr lang="en-AU" sz="1700" dirty="0" smtClean="0">
                <a:solidFill>
                  <a:schemeClr val="bg1"/>
                </a:solidFill>
                <a:latin typeface="+mj-lt"/>
              </a:rPr>
              <a:t>A complete set </a:t>
            </a:r>
            <a:r>
              <a:rPr lang="en-AU" sz="1700" dirty="0">
                <a:solidFill>
                  <a:schemeClr val="bg1"/>
                </a:solidFill>
                <a:latin typeface="+mj-lt"/>
              </a:rPr>
              <a:t>of </a:t>
            </a:r>
            <a:r>
              <a:rPr lang="en-AU" sz="1700" dirty="0" smtClean="0">
                <a:solidFill>
                  <a:schemeClr val="bg1"/>
                </a:solidFill>
                <a:latin typeface="+mj-lt"/>
              </a:rPr>
              <a:t>‘Mentoring </a:t>
            </a:r>
            <a:r>
              <a:rPr lang="en-AU" sz="1700" dirty="0">
                <a:solidFill>
                  <a:schemeClr val="bg1"/>
                </a:solidFill>
                <a:latin typeface="+mj-lt"/>
              </a:rPr>
              <a:t>Workshop </a:t>
            </a:r>
            <a:r>
              <a:rPr lang="en-AU" sz="1700" dirty="0" smtClean="0">
                <a:solidFill>
                  <a:schemeClr val="bg1"/>
                </a:solidFill>
                <a:latin typeface="+mj-lt"/>
              </a:rPr>
              <a:t>notes’ can </a:t>
            </a:r>
            <a:r>
              <a:rPr lang="en-AU" sz="1700" dirty="0">
                <a:solidFill>
                  <a:schemeClr val="bg1"/>
                </a:solidFill>
                <a:latin typeface="+mj-lt"/>
              </a:rPr>
              <a:t>be found </a:t>
            </a:r>
            <a:r>
              <a:rPr lang="en-AU" sz="1700" dirty="0" smtClean="0">
                <a:solidFill>
                  <a:schemeClr val="bg1"/>
                </a:solidFill>
                <a:latin typeface="+mj-lt"/>
              </a:rPr>
              <a:t>here. They are free and are the basis of the program I developed for Catholic Education in South Australia 7 years ago</a:t>
            </a:r>
          </a:p>
          <a:p>
            <a:pPr>
              <a:lnSpc>
                <a:spcPct val="80000"/>
              </a:lnSpc>
            </a:pPr>
            <a:endParaRPr lang="en-AU" sz="1000" dirty="0" smtClean="0">
              <a:solidFill>
                <a:schemeClr val="bg1"/>
              </a:solidFill>
              <a:latin typeface="+mj-lt"/>
            </a:endParaRPr>
          </a:p>
          <a:p>
            <a:pPr>
              <a:lnSpc>
                <a:spcPct val="80000"/>
              </a:lnSpc>
            </a:pPr>
            <a:r>
              <a:rPr lang="en-AU" sz="1700" dirty="0">
                <a:solidFill>
                  <a:srgbClr val="FFFF00"/>
                </a:solidFill>
                <a:latin typeface="+mj-lt"/>
                <a:cs typeface="Aharoni" pitchFamily="2" charset="-79"/>
              </a:rPr>
              <a:t>http://marklemessurier.com.au/main/mentoring.shtml</a:t>
            </a:r>
            <a:endParaRPr lang="en-AU" sz="1700" dirty="0" smtClean="0">
              <a:solidFill>
                <a:srgbClr val="FFFF00"/>
              </a:solidFill>
              <a:latin typeface="+mj-lt"/>
              <a:cs typeface="Aharoni" pitchFamily="2" charset="-79"/>
            </a:endParaRPr>
          </a:p>
        </p:txBody>
      </p:sp>
      <p:sp>
        <p:nvSpPr>
          <p:cNvPr id="8" name="Rectangle 7"/>
          <p:cNvSpPr>
            <a:spLocks noChangeArrowheads="1"/>
          </p:cNvSpPr>
          <p:nvPr/>
        </p:nvSpPr>
        <p:spPr bwMode="auto">
          <a:xfrm>
            <a:off x="1456488" y="3579862"/>
            <a:ext cx="7272338" cy="2671501"/>
          </a:xfrm>
          <a:prstGeom prst="rect">
            <a:avLst/>
          </a:prstGeom>
          <a:noFill/>
          <a:ln w="9525">
            <a:noFill/>
            <a:miter lim="800000"/>
            <a:headEnd/>
            <a:tailEnd/>
          </a:ln>
          <a:effectLst/>
        </p:spPr>
        <p:txBody>
          <a:bodyPr wrap="square">
            <a:spAutoFit/>
          </a:bodyPr>
          <a:lstStyle/>
          <a:p>
            <a:pPr>
              <a:spcBef>
                <a:spcPct val="30000"/>
              </a:spcBef>
              <a:defRPr/>
            </a:pPr>
            <a:r>
              <a:rPr lang="en-AU" sz="1600" b="0" i="1" dirty="0" smtClean="0">
                <a:solidFill>
                  <a:schemeClr val="bg1"/>
                </a:solidFill>
                <a:latin typeface="+mj-lt"/>
              </a:rPr>
              <a:t>“We’ve  </a:t>
            </a:r>
            <a:r>
              <a:rPr lang="en-AU" sz="1600" b="0" i="1" dirty="0">
                <a:solidFill>
                  <a:schemeClr val="bg1"/>
                </a:solidFill>
                <a:latin typeface="+mj-lt"/>
              </a:rPr>
              <a:t>had to find a way to make </a:t>
            </a:r>
            <a:r>
              <a:rPr lang="en-AU" sz="1600" b="0" i="1" dirty="0" smtClean="0">
                <a:solidFill>
                  <a:schemeClr val="bg1"/>
                </a:solidFill>
                <a:latin typeface="+mj-lt"/>
              </a:rPr>
              <a:t>mentorship work. </a:t>
            </a:r>
            <a:r>
              <a:rPr lang="en-AU" sz="1600" b="0" i="1" dirty="0">
                <a:solidFill>
                  <a:schemeClr val="bg1"/>
                </a:solidFill>
                <a:latin typeface="+mj-lt"/>
              </a:rPr>
              <a:t>The </a:t>
            </a:r>
            <a:r>
              <a:rPr lang="en-AU" sz="1600" b="0" i="1" dirty="0" smtClean="0">
                <a:solidFill>
                  <a:schemeClr val="bg1"/>
                </a:solidFill>
                <a:latin typeface="+mj-lt"/>
              </a:rPr>
              <a:t>issues our students </a:t>
            </a:r>
            <a:r>
              <a:rPr lang="en-AU" sz="1600" b="0" i="1" dirty="0">
                <a:solidFill>
                  <a:schemeClr val="bg1"/>
                </a:solidFill>
                <a:latin typeface="+mj-lt"/>
              </a:rPr>
              <a:t>face are too complex to discount </a:t>
            </a:r>
            <a:r>
              <a:rPr lang="en-AU" sz="1600" b="0" i="1" dirty="0" smtClean="0">
                <a:solidFill>
                  <a:schemeClr val="bg1"/>
                </a:solidFill>
                <a:latin typeface="+mj-lt"/>
              </a:rPr>
              <a:t>this therapeutic initiative just because it’s not the way schools have done things in the past. </a:t>
            </a:r>
            <a:r>
              <a:rPr lang="en-AU" sz="1600" b="0" i="1" dirty="0">
                <a:solidFill>
                  <a:schemeClr val="bg1"/>
                </a:solidFill>
                <a:latin typeface="+mj-lt"/>
              </a:rPr>
              <a:t>This sort of program is here to stay. I think it is a forerunner to proposals that will eventually become </a:t>
            </a:r>
            <a:r>
              <a:rPr lang="en-AU" sz="1600" b="0" i="1" dirty="0" smtClean="0">
                <a:solidFill>
                  <a:schemeClr val="bg1"/>
                </a:solidFill>
                <a:latin typeface="+mj-lt"/>
              </a:rPr>
              <a:t>mandatory in schools.”</a:t>
            </a:r>
            <a:endParaRPr lang="en-AU" sz="1600" i="1" dirty="0">
              <a:solidFill>
                <a:schemeClr val="bg1"/>
              </a:solidFill>
              <a:latin typeface="+mj-lt"/>
            </a:endParaRPr>
          </a:p>
          <a:p>
            <a:pPr>
              <a:spcBef>
                <a:spcPct val="30000"/>
              </a:spcBef>
              <a:defRPr/>
            </a:pPr>
            <a:r>
              <a:rPr lang="en-AU" sz="1600" b="0" dirty="0" smtClean="0">
                <a:solidFill>
                  <a:schemeClr val="bg1"/>
                </a:solidFill>
                <a:latin typeface="+mj-lt"/>
              </a:rPr>
              <a:t>                                           Tony Hayes, Student Wellbeing, Sacred </a:t>
            </a:r>
            <a:r>
              <a:rPr lang="en-AU" sz="1600" b="0" dirty="0">
                <a:solidFill>
                  <a:schemeClr val="bg1"/>
                </a:solidFill>
                <a:latin typeface="+mj-lt"/>
              </a:rPr>
              <a:t>Heart </a:t>
            </a:r>
            <a:r>
              <a:rPr lang="en-AU" sz="1600" b="0" dirty="0" smtClean="0">
                <a:solidFill>
                  <a:schemeClr val="bg1"/>
                </a:solidFill>
                <a:latin typeface="+mj-lt"/>
              </a:rPr>
              <a:t>Middle school</a:t>
            </a:r>
            <a:endParaRPr lang="en-AU" sz="1600" b="0" dirty="0">
              <a:solidFill>
                <a:schemeClr val="bg1"/>
              </a:solidFill>
              <a:latin typeface="+mj-lt"/>
            </a:endParaRPr>
          </a:p>
          <a:p>
            <a:pPr algn="r">
              <a:spcBef>
                <a:spcPct val="30000"/>
              </a:spcBef>
              <a:defRPr/>
            </a:pPr>
            <a:endParaRPr lang="en-AU" dirty="0">
              <a:latin typeface="+mj-lt"/>
            </a:endParaRPr>
          </a:p>
          <a:p>
            <a:pPr>
              <a:lnSpc>
                <a:spcPct val="80000"/>
              </a:lnSpc>
              <a:spcBef>
                <a:spcPct val="30000"/>
              </a:spcBef>
            </a:pPr>
            <a:endParaRPr lang="en-AU" b="0" dirty="0">
              <a:latin typeface="Calibri" pitchFamily="34" charset="0"/>
            </a:endParaRPr>
          </a:p>
          <a:p>
            <a:endParaRPr lang="en-AU" sz="2000" b="0" dirty="0">
              <a:latin typeface="Calibri" pitchFamily="34" charset="0"/>
            </a:endParaRPr>
          </a:p>
        </p:txBody>
      </p:sp>
      <p:pic>
        <p:nvPicPr>
          <p:cNvPr id="4104" name="Picture 8" descr="http://onlineworldwide.nebraska.edu/Degree-Programs/Doctoral-or-Specialist-Degrees/~/media/OW/Images/Billboards/Teacher-helping-student.g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717" r="3198"/>
          <a:stretch/>
        </p:blipFill>
        <p:spPr bwMode="auto">
          <a:xfrm>
            <a:off x="1500166" y="1424218"/>
            <a:ext cx="4343631" cy="1800708"/>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3160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79591" y="1466367"/>
            <a:ext cx="4392488" cy="2000548"/>
          </a:xfrm>
          <a:prstGeom prst="rect">
            <a:avLst/>
          </a:prstGeom>
          <a:noFill/>
        </p:spPr>
        <p:txBody>
          <a:bodyPr wrap="square" rtlCol="0">
            <a:spAutoFit/>
          </a:bodyPr>
          <a:lstStyle/>
          <a:p>
            <a:pPr marL="0" lvl="1"/>
            <a:r>
              <a:rPr lang="en-AU" sz="1800" b="1" dirty="0">
                <a:solidFill>
                  <a:srgbClr val="99550B"/>
                </a:solidFill>
                <a:latin typeface="+mj-lt"/>
              </a:rPr>
              <a:t>D</a:t>
            </a:r>
            <a:r>
              <a:rPr lang="en-AU" sz="1800" b="1" dirty="0" smtClean="0">
                <a:solidFill>
                  <a:srgbClr val="99550B"/>
                </a:solidFill>
                <a:latin typeface="+mj-lt"/>
              </a:rPr>
              <a:t>yslexia won’t go away</a:t>
            </a:r>
            <a:endParaRPr lang="en-AU" sz="1800" b="1" dirty="0">
              <a:solidFill>
                <a:srgbClr val="99550B"/>
              </a:solidFill>
              <a:latin typeface="+mj-lt"/>
            </a:endParaRPr>
          </a:p>
          <a:p>
            <a:pPr marL="0" lvl="1"/>
            <a:endParaRPr lang="en-AU" sz="500" dirty="0" smtClean="0">
              <a:solidFill>
                <a:schemeClr val="tx1"/>
              </a:solidFill>
              <a:latin typeface="+mj-lt"/>
            </a:endParaRPr>
          </a:p>
          <a:p>
            <a:pPr marL="0" lvl="1"/>
            <a:r>
              <a:rPr lang="en-AU" sz="1600" dirty="0" smtClean="0">
                <a:solidFill>
                  <a:schemeClr val="tx1"/>
                </a:solidFill>
                <a:latin typeface="+mj-lt"/>
              </a:rPr>
              <a:t>Meet the memory challenge by using schedules, </a:t>
            </a:r>
            <a:r>
              <a:rPr lang="en-AU" sz="1600" dirty="0">
                <a:solidFill>
                  <a:schemeClr val="tx1"/>
                </a:solidFill>
                <a:latin typeface="+mj-lt"/>
              </a:rPr>
              <a:t>charts, </a:t>
            </a:r>
            <a:r>
              <a:rPr lang="en-AU" sz="1600" dirty="0" smtClean="0">
                <a:solidFill>
                  <a:schemeClr val="tx1"/>
                </a:solidFill>
                <a:latin typeface="+mj-lt"/>
              </a:rPr>
              <a:t>lists, calculators</a:t>
            </a:r>
            <a:r>
              <a:rPr lang="en-AU" sz="1600" dirty="0">
                <a:solidFill>
                  <a:schemeClr val="tx1"/>
                </a:solidFill>
                <a:latin typeface="+mj-lt"/>
              </a:rPr>
              <a:t>, formula sheets, </a:t>
            </a:r>
            <a:r>
              <a:rPr lang="en-AU" sz="1600" dirty="0" smtClean="0">
                <a:solidFill>
                  <a:schemeClr val="tx1"/>
                </a:solidFill>
                <a:latin typeface="+mj-lt"/>
              </a:rPr>
              <a:t>weekly planners, </a:t>
            </a:r>
            <a:r>
              <a:rPr lang="en-AU" sz="1600" dirty="0">
                <a:solidFill>
                  <a:schemeClr val="tx1"/>
                </a:solidFill>
                <a:latin typeface="+mj-lt"/>
              </a:rPr>
              <a:t>word </a:t>
            </a:r>
            <a:r>
              <a:rPr lang="en-AU" sz="1600" dirty="0" smtClean="0">
                <a:solidFill>
                  <a:schemeClr val="tx1"/>
                </a:solidFill>
                <a:latin typeface="+mj-lt"/>
              </a:rPr>
              <a:t>processors, sticky notes, etc. </a:t>
            </a:r>
          </a:p>
          <a:p>
            <a:pPr marL="0" lvl="1"/>
            <a:endParaRPr lang="en-AU" sz="500" dirty="0">
              <a:solidFill>
                <a:schemeClr val="tx1"/>
              </a:solidFill>
              <a:latin typeface="+mj-lt"/>
            </a:endParaRPr>
          </a:p>
          <a:p>
            <a:pPr>
              <a:buNone/>
            </a:pPr>
            <a:r>
              <a:rPr lang="en-AU" sz="1600" b="1" dirty="0" smtClean="0">
                <a:solidFill>
                  <a:srgbClr val="8F500B"/>
                </a:solidFill>
                <a:latin typeface="+mj-lt"/>
              </a:rPr>
              <a:t>CHUNK tasks to reduce </a:t>
            </a:r>
            <a:r>
              <a:rPr lang="en-AU" sz="1600" b="1" dirty="0">
                <a:solidFill>
                  <a:srgbClr val="8F500B"/>
                </a:solidFill>
                <a:latin typeface="+mj-lt"/>
              </a:rPr>
              <a:t>memory </a:t>
            </a:r>
            <a:r>
              <a:rPr lang="en-AU" sz="1600" b="1" dirty="0" smtClean="0">
                <a:solidFill>
                  <a:srgbClr val="8F500B"/>
                </a:solidFill>
                <a:latin typeface="+mj-lt"/>
              </a:rPr>
              <a:t>load </a:t>
            </a:r>
            <a:r>
              <a:rPr lang="en-AU" sz="1600" dirty="0" smtClean="0">
                <a:solidFill>
                  <a:srgbClr val="8F500B"/>
                </a:solidFill>
                <a:latin typeface="+mj-lt"/>
              </a:rPr>
              <a:t>-</a:t>
            </a:r>
          </a:p>
          <a:p>
            <a:pPr>
              <a:buNone/>
            </a:pPr>
            <a:r>
              <a:rPr lang="en-AU" sz="1600" dirty="0">
                <a:solidFill>
                  <a:schemeClr val="tx1"/>
                </a:solidFill>
                <a:latin typeface="+mj-lt"/>
              </a:rPr>
              <a:t>i</a:t>
            </a:r>
            <a:r>
              <a:rPr lang="en-AU" sz="1600" dirty="0" smtClean="0">
                <a:solidFill>
                  <a:schemeClr val="tx1"/>
                </a:solidFill>
                <a:latin typeface="+mj-lt"/>
              </a:rPr>
              <a:t>ncrease visual cues/ reminders with hints, starters and memory joggers              </a:t>
            </a:r>
            <a:endParaRPr lang="en-AU" sz="1600" dirty="0" smtClean="0">
              <a:solidFill>
                <a:schemeClr val="tx1"/>
              </a:solidFill>
            </a:endParaRPr>
          </a:p>
        </p:txBody>
      </p:sp>
      <p:sp>
        <p:nvSpPr>
          <p:cNvPr id="2" name="Rectangle 1"/>
          <p:cNvSpPr/>
          <p:nvPr/>
        </p:nvSpPr>
        <p:spPr>
          <a:xfrm>
            <a:off x="1396288" y="3878372"/>
            <a:ext cx="5088267" cy="938719"/>
          </a:xfrm>
          <a:prstGeom prst="rect">
            <a:avLst/>
          </a:prstGeom>
        </p:spPr>
        <p:txBody>
          <a:bodyPr wrap="square">
            <a:spAutoFit/>
          </a:bodyPr>
          <a:lstStyle/>
          <a:p>
            <a:pPr>
              <a:buNone/>
            </a:pPr>
            <a:r>
              <a:rPr lang="en-AU" sz="1800" b="1" dirty="0" smtClean="0">
                <a:solidFill>
                  <a:schemeClr val="tx1"/>
                </a:solidFill>
              </a:rPr>
              <a:t>Differentiate Curriculum and expectations </a:t>
            </a:r>
          </a:p>
          <a:p>
            <a:pPr>
              <a:buNone/>
            </a:pPr>
            <a:endParaRPr lang="en-AU" sz="500" b="1" dirty="0">
              <a:solidFill>
                <a:schemeClr val="tx1"/>
              </a:solidFill>
            </a:endParaRPr>
          </a:p>
          <a:p>
            <a:pPr>
              <a:buNone/>
            </a:pPr>
            <a:r>
              <a:rPr lang="en-AU" sz="1600" dirty="0" smtClean="0">
                <a:solidFill>
                  <a:schemeClr val="tx1"/>
                </a:solidFill>
              </a:rPr>
              <a:t>An </a:t>
            </a:r>
            <a:r>
              <a:rPr lang="en-AU" sz="1600" b="1" dirty="0" smtClean="0">
                <a:solidFill>
                  <a:srgbClr val="AF620D"/>
                </a:solidFill>
              </a:rPr>
              <a:t>ACCESS CARD </a:t>
            </a:r>
            <a:r>
              <a:rPr lang="en-AU" sz="1600" dirty="0">
                <a:solidFill>
                  <a:schemeClr val="tx1"/>
                </a:solidFill>
              </a:rPr>
              <a:t>can be fastened into the back of the student’s diary with the special provisions </a:t>
            </a:r>
            <a:r>
              <a:rPr lang="en-AU" sz="1600" dirty="0" smtClean="0">
                <a:solidFill>
                  <a:schemeClr val="tx1"/>
                </a:solidFill>
              </a:rPr>
              <a:t>highlighted</a:t>
            </a:r>
            <a:endParaRPr lang="en-AU" sz="1600" dirty="0">
              <a:solidFill>
                <a:schemeClr val="tx1"/>
              </a:solidFill>
            </a:endParaRPr>
          </a:p>
        </p:txBody>
      </p:sp>
      <p:pic>
        <p:nvPicPr>
          <p:cNvPr id="8" name="Picture 5" descr="mi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2079" y="577210"/>
            <a:ext cx="1620251" cy="2278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9" name="Picture 18" descr="what_can_i"/>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
        <p:nvSpPr>
          <p:cNvPr id="20"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026" name="Picture 2" descr="D:\HBE graphics 1\186.gif"/>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28556" y="2326722"/>
            <a:ext cx="1759822" cy="2490370"/>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48481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3022" y="2334422"/>
            <a:ext cx="7526138" cy="1508105"/>
          </a:xfrm>
          <a:prstGeom prst="rect">
            <a:avLst/>
          </a:prstGeom>
        </p:spPr>
        <p:txBody>
          <a:bodyPr wrap="square">
            <a:spAutoFit/>
          </a:bodyPr>
          <a:lstStyle/>
          <a:p>
            <a:endParaRPr lang="en-AU" sz="800" dirty="0">
              <a:solidFill>
                <a:schemeClr val="tx1"/>
              </a:solidFill>
            </a:endParaRPr>
          </a:p>
          <a:p>
            <a:r>
              <a:rPr lang="en-AU" sz="1700" b="1" dirty="0">
                <a:solidFill>
                  <a:schemeClr val="tx1"/>
                </a:solidFill>
              </a:rPr>
              <a:t>When in doubt about a </a:t>
            </a:r>
            <a:r>
              <a:rPr lang="en-AU" sz="1700" b="1" dirty="0" smtClean="0">
                <a:solidFill>
                  <a:schemeClr val="tx1"/>
                </a:solidFill>
              </a:rPr>
              <a:t>program</a:t>
            </a:r>
            <a:r>
              <a:rPr lang="en-AU" sz="1700" dirty="0" smtClean="0">
                <a:solidFill>
                  <a:schemeClr val="tx1"/>
                </a:solidFill>
              </a:rPr>
              <a:t>, check the </a:t>
            </a:r>
            <a:r>
              <a:rPr lang="en-AU" sz="1700" dirty="0">
                <a:solidFill>
                  <a:schemeClr val="tx1"/>
                </a:solidFill>
              </a:rPr>
              <a:t>Macquarie University </a:t>
            </a:r>
            <a:r>
              <a:rPr lang="en-AU" sz="1700" dirty="0" smtClean="0">
                <a:solidFill>
                  <a:schemeClr val="tx1"/>
                </a:solidFill>
              </a:rPr>
              <a:t>briefings;</a:t>
            </a:r>
            <a:r>
              <a:rPr lang="en-AU" sz="1700" dirty="0">
                <a:solidFill>
                  <a:schemeClr val="tx1"/>
                </a:solidFill>
              </a:rPr>
              <a:t/>
            </a:r>
            <a:br>
              <a:rPr lang="en-AU" sz="1700" dirty="0">
                <a:solidFill>
                  <a:schemeClr val="tx1"/>
                </a:solidFill>
              </a:rPr>
            </a:br>
            <a:r>
              <a:rPr lang="en-AU" sz="1700" dirty="0" smtClean="0">
                <a:solidFill>
                  <a:schemeClr val="tx1"/>
                </a:solidFill>
              </a:rPr>
              <a:t>http</a:t>
            </a:r>
            <a:r>
              <a:rPr lang="en-AU" sz="1700" dirty="0">
                <a:solidFill>
                  <a:schemeClr val="tx1"/>
                </a:solidFill>
              </a:rPr>
              <a:t>://www.musec.mq.edu.au/community_outreach/musec_briefings/#</a:t>
            </a:r>
            <a:r>
              <a:rPr lang="en-AU" sz="1700" dirty="0" smtClean="0">
                <a:solidFill>
                  <a:schemeClr val="tx1"/>
                </a:solidFill>
              </a:rPr>
              <a:t>MB23</a:t>
            </a:r>
          </a:p>
          <a:p>
            <a:endParaRPr lang="en-AU" sz="800" dirty="0">
              <a:solidFill>
                <a:schemeClr val="tx1"/>
              </a:solidFill>
            </a:endParaRPr>
          </a:p>
          <a:p>
            <a:r>
              <a:rPr lang="en-AU" sz="1700" b="1" dirty="0" smtClean="0">
                <a:solidFill>
                  <a:schemeClr val="tx1"/>
                </a:solidFill>
              </a:rPr>
              <a:t>Do your homework </a:t>
            </a:r>
            <a:r>
              <a:rPr lang="en-AU" sz="1700" dirty="0" smtClean="0">
                <a:solidFill>
                  <a:schemeClr val="tx1"/>
                </a:solidFill>
              </a:rPr>
              <a:t>- Multisensory programs that teach RULES as well as GOOD </a:t>
            </a:r>
            <a:r>
              <a:rPr lang="en-AU" sz="1700" dirty="0">
                <a:solidFill>
                  <a:schemeClr val="tx1"/>
                </a:solidFill>
              </a:rPr>
              <a:t>TEACHING are still by far the best approach we have to assist dyslexic </a:t>
            </a:r>
            <a:r>
              <a:rPr lang="en-AU" sz="1700" dirty="0" smtClean="0">
                <a:solidFill>
                  <a:schemeClr val="tx1"/>
                </a:solidFill>
              </a:rPr>
              <a:t>learners</a:t>
            </a:r>
          </a:p>
          <a:p>
            <a:endParaRPr lang="en-AU" sz="800" dirty="0">
              <a:solidFill>
                <a:schemeClr val="tx1"/>
              </a:solidFill>
            </a:endParaRPr>
          </a:p>
        </p:txBody>
      </p:sp>
      <p:pic>
        <p:nvPicPr>
          <p:cNvPr id="10" name="Picture 2" descr="http://heartofthematteronline.com/wp-content/uploads/2010/03/Reluctant-boy-reading.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3978" y="222907"/>
            <a:ext cx="3306210" cy="165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311183" y="1445125"/>
            <a:ext cx="3824908" cy="861774"/>
          </a:xfrm>
          <a:prstGeom prst="rect">
            <a:avLst/>
          </a:prstGeom>
        </p:spPr>
        <p:txBody>
          <a:bodyPr wrap="square">
            <a:spAutoFit/>
          </a:bodyPr>
          <a:lstStyle/>
          <a:p>
            <a:r>
              <a:rPr lang="en-AU" sz="2800" b="1" dirty="0" smtClean="0">
                <a:solidFill>
                  <a:srgbClr val="A88000"/>
                </a:solidFill>
              </a:rPr>
              <a:t> </a:t>
            </a:r>
            <a:r>
              <a:rPr lang="en-AU" sz="2800" b="1" dirty="0" smtClean="0"/>
              <a:t>Treatment </a:t>
            </a:r>
            <a:r>
              <a:rPr lang="en-AU" sz="2800" b="1" dirty="0"/>
              <a:t>of </a:t>
            </a:r>
            <a:r>
              <a:rPr lang="en-AU" sz="2800" b="1" dirty="0" smtClean="0"/>
              <a:t>dyslexia</a:t>
            </a:r>
          </a:p>
          <a:p>
            <a:r>
              <a:rPr lang="en-AU" sz="2200" i="1" dirty="0" smtClean="0"/>
              <a:t>                - a word to the wise</a:t>
            </a:r>
            <a:endParaRPr lang="en-AU" sz="2200" i="1" dirty="0"/>
          </a:p>
        </p:txBody>
      </p:sp>
      <p:sp>
        <p:nvSpPr>
          <p:cNvPr id="4" name="Rectangle 3"/>
          <p:cNvSpPr/>
          <p:nvPr/>
        </p:nvSpPr>
        <p:spPr>
          <a:xfrm>
            <a:off x="1379818" y="3904082"/>
            <a:ext cx="4572000" cy="1384995"/>
          </a:xfrm>
          <a:prstGeom prst="rect">
            <a:avLst/>
          </a:prstGeom>
        </p:spPr>
        <p:txBody>
          <a:bodyPr>
            <a:spAutoFit/>
          </a:bodyPr>
          <a:lstStyle/>
          <a:p>
            <a:r>
              <a:rPr lang="en-AU" sz="1800" b="1" dirty="0" smtClean="0">
                <a:solidFill>
                  <a:srgbClr val="8F500B"/>
                </a:solidFill>
              </a:rPr>
              <a:t>Quality programs as</a:t>
            </a:r>
            <a:r>
              <a:rPr lang="en-AU" sz="1800" b="1" dirty="0">
                <a:solidFill>
                  <a:srgbClr val="8F500B"/>
                </a:solidFill>
              </a:rPr>
              <a:t>;</a:t>
            </a:r>
          </a:p>
          <a:p>
            <a:r>
              <a:rPr lang="en-AU" sz="1600" i="1" dirty="0" smtClean="0">
                <a:solidFill>
                  <a:schemeClr val="tx1"/>
                </a:solidFill>
              </a:rPr>
              <a:t>Hickey, Multi-lit, Toe </a:t>
            </a:r>
            <a:r>
              <a:rPr lang="en-AU" sz="1600" i="1" dirty="0">
                <a:solidFill>
                  <a:schemeClr val="tx1"/>
                </a:solidFill>
              </a:rPr>
              <a:t>by </a:t>
            </a:r>
            <a:r>
              <a:rPr lang="en-AU" sz="1600" i="1" dirty="0" smtClean="0">
                <a:solidFill>
                  <a:schemeClr val="tx1"/>
                </a:solidFill>
              </a:rPr>
              <a:t>Toe,</a:t>
            </a:r>
            <a:endParaRPr lang="en-AU" sz="1600" i="1" dirty="0">
              <a:solidFill>
                <a:schemeClr val="tx1"/>
              </a:solidFill>
            </a:endParaRPr>
          </a:p>
          <a:p>
            <a:r>
              <a:rPr lang="en-AU" sz="1600" i="1" dirty="0">
                <a:solidFill>
                  <a:schemeClr val="tx1"/>
                </a:solidFill>
              </a:rPr>
              <a:t>Jolly </a:t>
            </a:r>
            <a:r>
              <a:rPr lang="en-AU" sz="1600" i="1" dirty="0" smtClean="0">
                <a:solidFill>
                  <a:schemeClr val="tx1"/>
                </a:solidFill>
              </a:rPr>
              <a:t>phonics, Alpha </a:t>
            </a:r>
            <a:r>
              <a:rPr lang="en-AU" sz="1600" i="1" dirty="0">
                <a:solidFill>
                  <a:schemeClr val="tx1"/>
                </a:solidFill>
              </a:rPr>
              <a:t>to </a:t>
            </a:r>
            <a:r>
              <a:rPr lang="en-AU" sz="1600" i="1" dirty="0" smtClean="0">
                <a:solidFill>
                  <a:schemeClr val="tx1"/>
                </a:solidFill>
              </a:rPr>
              <a:t>Omega and</a:t>
            </a:r>
            <a:endParaRPr lang="en-AU" sz="1600" i="1" dirty="0">
              <a:solidFill>
                <a:schemeClr val="tx1"/>
              </a:solidFill>
            </a:endParaRPr>
          </a:p>
          <a:p>
            <a:r>
              <a:rPr lang="en-AU" sz="1600" i="1" dirty="0" err="1" smtClean="0">
                <a:solidFill>
                  <a:schemeClr val="tx1"/>
                </a:solidFill>
              </a:rPr>
              <a:t>Phono-Graphix</a:t>
            </a:r>
            <a:endParaRPr lang="en-AU" sz="1600" i="1" dirty="0" smtClean="0">
              <a:solidFill>
                <a:schemeClr val="tx1"/>
              </a:solidFill>
            </a:endParaRPr>
          </a:p>
          <a:p>
            <a:endParaRPr lang="en-AU" sz="1800" dirty="0">
              <a:solidFill>
                <a:schemeClr val="tx1"/>
              </a:solidFill>
            </a:endParaRPr>
          </a:p>
        </p:txBody>
      </p:sp>
      <p:sp>
        <p:nvSpPr>
          <p:cNvPr id="5" name="Rectangle 4"/>
          <p:cNvSpPr/>
          <p:nvPr/>
        </p:nvSpPr>
        <p:spPr>
          <a:xfrm>
            <a:off x="5136091" y="3943171"/>
            <a:ext cx="4572000" cy="1107996"/>
          </a:xfrm>
          <a:prstGeom prst="rect">
            <a:avLst/>
          </a:prstGeom>
        </p:spPr>
        <p:txBody>
          <a:bodyPr>
            <a:spAutoFit/>
          </a:bodyPr>
          <a:lstStyle/>
          <a:p>
            <a:r>
              <a:rPr lang="en-AU" sz="1800" b="1" dirty="0" smtClean="0">
                <a:solidFill>
                  <a:srgbClr val="8F500B"/>
                </a:solidFill>
              </a:rPr>
              <a:t>Quality software programs as;</a:t>
            </a:r>
            <a:endParaRPr lang="en-AU" sz="1800" b="1" dirty="0">
              <a:solidFill>
                <a:srgbClr val="8F500B"/>
              </a:solidFill>
            </a:endParaRPr>
          </a:p>
          <a:p>
            <a:r>
              <a:rPr lang="en-AU" sz="1600" i="1" dirty="0">
                <a:solidFill>
                  <a:schemeClr val="tx1"/>
                </a:solidFill>
              </a:rPr>
              <a:t>Mike Joes’ </a:t>
            </a:r>
            <a:r>
              <a:rPr lang="en-AU" sz="1600" i="1" dirty="0" err="1" smtClean="0">
                <a:solidFill>
                  <a:schemeClr val="tx1"/>
                </a:solidFill>
              </a:rPr>
              <a:t>Nessy</a:t>
            </a:r>
            <a:r>
              <a:rPr lang="en-AU" sz="1600" i="1" dirty="0" smtClean="0">
                <a:solidFill>
                  <a:schemeClr val="tx1"/>
                </a:solidFill>
              </a:rPr>
              <a:t>, The </a:t>
            </a:r>
            <a:r>
              <a:rPr lang="en-AU" sz="1600" i="1" dirty="0">
                <a:solidFill>
                  <a:schemeClr val="tx1"/>
                </a:solidFill>
              </a:rPr>
              <a:t>Reading Doctor, </a:t>
            </a:r>
          </a:p>
          <a:p>
            <a:r>
              <a:rPr lang="en-AU" sz="1600" i="1" dirty="0">
                <a:solidFill>
                  <a:schemeClr val="tx1"/>
                </a:solidFill>
              </a:rPr>
              <a:t>Units of </a:t>
            </a:r>
            <a:r>
              <a:rPr lang="en-AU" sz="1600" i="1" dirty="0" smtClean="0">
                <a:solidFill>
                  <a:schemeClr val="tx1"/>
                </a:solidFill>
              </a:rPr>
              <a:t>Sound, Rapid </a:t>
            </a:r>
            <a:r>
              <a:rPr lang="en-AU" sz="1600" i="1" dirty="0">
                <a:solidFill>
                  <a:schemeClr val="tx1"/>
                </a:solidFill>
              </a:rPr>
              <a:t>Reading </a:t>
            </a:r>
            <a:r>
              <a:rPr lang="en-AU" sz="1600" i="1" dirty="0" smtClean="0">
                <a:solidFill>
                  <a:schemeClr val="tx1"/>
                </a:solidFill>
              </a:rPr>
              <a:t>and</a:t>
            </a:r>
            <a:endParaRPr lang="en-AU" sz="1600" i="1" dirty="0">
              <a:solidFill>
                <a:schemeClr val="tx1"/>
              </a:solidFill>
            </a:endParaRPr>
          </a:p>
          <a:p>
            <a:r>
              <a:rPr lang="en-AU" sz="1600" i="1" dirty="0" err="1">
                <a:solidFill>
                  <a:schemeClr val="tx1"/>
                </a:solidFill>
              </a:rPr>
              <a:t>Wordshark</a:t>
            </a:r>
            <a:endParaRPr lang="en-AU" sz="1600" i="1" dirty="0">
              <a:solidFill>
                <a:schemeClr val="tx1"/>
              </a:solidFill>
            </a:endParaRPr>
          </a:p>
        </p:txBody>
      </p:sp>
      <p:sp>
        <p:nvSpPr>
          <p:cNvPr id="9"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1" name="Picture 10" descr="what_can_i"/>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987407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12" descr="http://bibleresources.americanbible.org/sites/default/files/imagecache/image_628x132/imagefield_images/bibleresourcesamericanbibleorg/angry_header_story_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3848" y="1563638"/>
            <a:ext cx="4621719" cy="819632"/>
          </a:xfrm>
          <a:prstGeom prst="rect">
            <a:avLst/>
          </a:prstGeom>
          <a:ln>
            <a:solidFill>
              <a:srgbClr val="FFFFCC"/>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14" descr="http://3.bp.blogspot.com/_3RgrF--9Gqk/TRS75vvTn3I/AAAAAAAAALA/4QWZy2lFbKY/s1600/sad-boy.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31145" b="28896"/>
          <a:stretch/>
        </p:blipFill>
        <p:spPr bwMode="auto">
          <a:xfrm>
            <a:off x="1763688" y="269930"/>
            <a:ext cx="4656806" cy="875202"/>
          </a:xfrm>
          <a:prstGeom prst="rect">
            <a:avLst/>
          </a:prstGeom>
          <a:ln>
            <a:solidFill>
              <a:srgbClr val="FFFFCC"/>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6" name="Picture 2" descr="http://www.cchrflorida.org/blog/wp-content/uploads/2012/01/BeeMedia_Sad-Boy-5.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16904" b="53280"/>
          <a:stretch/>
        </p:blipFill>
        <p:spPr bwMode="auto">
          <a:xfrm>
            <a:off x="2411759" y="2787774"/>
            <a:ext cx="4562921" cy="837000"/>
          </a:xfrm>
          <a:prstGeom prst="rect">
            <a:avLst/>
          </a:prstGeom>
          <a:ln>
            <a:solidFill>
              <a:srgbClr val="FFFFCC"/>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4" descr="http://www.babble.com/CS/blogs/strollerderby/2008/07/16-22/Angry%20boy%200003.jpg"/>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15367" b="48316"/>
          <a:stretch/>
        </p:blipFill>
        <p:spPr bwMode="auto">
          <a:xfrm>
            <a:off x="1810631" y="4083918"/>
            <a:ext cx="4562920" cy="729000"/>
          </a:xfrm>
          <a:prstGeom prst="rect">
            <a:avLst/>
          </a:prstGeom>
          <a:ln>
            <a:solidFill>
              <a:srgbClr val="FFFFCC"/>
            </a:solid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80494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ebbiesplacepreschool.com/images/GirlRead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223315"/>
            <a:ext cx="1457862" cy="2685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0" name="Picture 9" descr="what_can_i"/>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
        <p:nvSpPr>
          <p:cNvPr id="7" name="Rectangle 6"/>
          <p:cNvSpPr/>
          <p:nvPr/>
        </p:nvSpPr>
        <p:spPr>
          <a:xfrm>
            <a:off x="1939197" y="678946"/>
            <a:ext cx="4572000" cy="1077218"/>
          </a:xfrm>
          <a:prstGeom prst="rect">
            <a:avLst/>
          </a:prstGeom>
        </p:spPr>
        <p:txBody>
          <a:bodyPr>
            <a:spAutoFit/>
          </a:bodyPr>
          <a:lstStyle/>
          <a:p>
            <a:pPr algn="r"/>
            <a:endParaRPr lang="en-AU" sz="800" b="1" dirty="0" smtClean="0">
              <a:solidFill>
                <a:schemeClr val="tx1"/>
              </a:solidFill>
            </a:endParaRPr>
          </a:p>
          <a:p>
            <a:pPr algn="r"/>
            <a:r>
              <a:rPr lang="en-AU" sz="2800" b="1" dirty="0" smtClean="0"/>
              <a:t>Treatment </a:t>
            </a:r>
            <a:r>
              <a:rPr lang="en-AU" sz="2800" b="1" dirty="0"/>
              <a:t>of </a:t>
            </a:r>
            <a:r>
              <a:rPr lang="en-AU" sz="2800" b="1" dirty="0" smtClean="0"/>
              <a:t>dyslexia</a:t>
            </a:r>
            <a:r>
              <a:rPr lang="en-AU" sz="2800" b="1" dirty="0">
                <a:solidFill>
                  <a:srgbClr val="A88000"/>
                </a:solidFill>
              </a:rPr>
              <a:t/>
            </a:r>
            <a:br>
              <a:rPr lang="en-AU" sz="2800" b="1" dirty="0">
                <a:solidFill>
                  <a:srgbClr val="A88000"/>
                </a:solidFill>
              </a:rPr>
            </a:br>
            <a:endParaRPr lang="en-AU" sz="2800" dirty="0">
              <a:solidFill>
                <a:srgbClr val="A88000"/>
              </a:solidFill>
            </a:endParaRPr>
          </a:p>
        </p:txBody>
      </p:sp>
      <p:sp>
        <p:nvSpPr>
          <p:cNvPr id="8" name="Rectangle 7"/>
          <p:cNvSpPr/>
          <p:nvPr/>
        </p:nvSpPr>
        <p:spPr>
          <a:xfrm>
            <a:off x="1493937" y="1756164"/>
            <a:ext cx="5454327" cy="3170099"/>
          </a:xfrm>
          <a:prstGeom prst="rect">
            <a:avLst/>
          </a:prstGeom>
        </p:spPr>
        <p:txBody>
          <a:bodyPr wrap="square">
            <a:spAutoFit/>
          </a:bodyPr>
          <a:lstStyle/>
          <a:p>
            <a:r>
              <a:rPr lang="en-AU" sz="2000" b="1" dirty="0">
                <a:solidFill>
                  <a:schemeClr val="tx1"/>
                </a:solidFill>
              </a:rPr>
              <a:t>Early intervention </a:t>
            </a:r>
            <a:r>
              <a:rPr lang="en-AU" sz="2000" b="1" dirty="0" smtClean="0">
                <a:solidFill>
                  <a:schemeClr val="tx1"/>
                </a:solidFill>
              </a:rPr>
              <a:t>needed</a:t>
            </a:r>
          </a:p>
          <a:p>
            <a:r>
              <a:rPr lang="en-AU" sz="2000" dirty="0" smtClean="0">
                <a:solidFill>
                  <a:schemeClr val="tx1"/>
                </a:solidFill>
              </a:rPr>
              <a:t>It won’t go away, but their confidence to learn will</a:t>
            </a:r>
            <a:r>
              <a:rPr lang="en-AU" sz="2000" dirty="0">
                <a:solidFill>
                  <a:schemeClr val="tx1"/>
                </a:solidFill>
              </a:rPr>
              <a:t/>
            </a:r>
            <a:br>
              <a:rPr lang="en-AU" sz="2000" dirty="0">
                <a:solidFill>
                  <a:schemeClr val="tx1"/>
                </a:solidFill>
              </a:rPr>
            </a:br>
            <a:r>
              <a:rPr lang="en-AU" sz="2000" dirty="0">
                <a:solidFill>
                  <a:schemeClr val="tx1"/>
                </a:solidFill>
              </a:rPr>
              <a:t/>
            </a:r>
            <a:br>
              <a:rPr lang="en-AU" sz="2000" dirty="0">
                <a:solidFill>
                  <a:schemeClr val="tx1"/>
                </a:solidFill>
              </a:rPr>
            </a:br>
            <a:r>
              <a:rPr lang="en-AU" sz="2000" b="1" dirty="0">
                <a:solidFill>
                  <a:schemeClr val="tx1"/>
                </a:solidFill>
              </a:rPr>
              <a:t>Some Apps with phonological bias are ‘useful</a:t>
            </a:r>
            <a:r>
              <a:rPr lang="en-AU" sz="2000" dirty="0">
                <a:solidFill>
                  <a:schemeClr val="tx1"/>
                </a:solidFill>
              </a:rPr>
              <a:t>’- </a:t>
            </a:r>
            <a:r>
              <a:rPr lang="en-AU" sz="2000" dirty="0" smtClean="0">
                <a:solidFill>
                  <a:schemeClr val="tx1"/>
                </a:solidFill>
              </a:rPr>
              <a:t>http</a:t>
            </a:r>
            <a:r>
              <a:rPr lang="en-AU" sz="2000" dirty="0">
                <a:solidFill>
                  <a:schemeClr val="tx1"/>
                </a:solidFill>
              </a:rPr>
              <a:t>://</a:t>
            </a:r>
            <a:r>
              <a:rPr lang="en-AU" sz="2000" dirty="0" smtClean="0">
                <a:solidFill>
                  <a:schemeClr val="tx1"/>
                </a:solidFill>
              </a:rPr>
              <a:t>dyslexiahelp.umich.edu/tools/apps</a:t>
            </a:r>
          </a:p>
          <a:p>
            <a:endParaRPr lang="en-AU" sz="2000" dirty="0">
              <a:solidFill>
                <a:schemeClr val="tx1"/>
              </a:solidFill>
            </a:endParaRPr>
          </a:p>
          <a:p>
            <a:r>
              <a:rPr lang="en-AU" sz="2000" b="1" dirty="0" smtClean="0">
                <a:solidFill>
                  <a:schemeClr val="tx1"/>
                </a:solidFill>
              </a:rPr>
              <a:t>Dyslexics </a:t>
            </a:r>
            <a:r>
              <a:rPr lang="en-AU" sz="2000" b="1" dirty="0">
                <a:solidFill>
                  <a:schemeClr val="tx1"/>
                </a:solidFill>
              </a:rPr>
              <a:t>learn differently </a:t>
            </a:r>
            <a:r>
              <a:rPr lang="en-AU" sz="2000" dirty="0">
                <a:solidFill>
                  <a:schemeClr val="tx1"/>
                </a:solidFill>
              </a:rPr>
              <a:t>- help them discover </a:t>
            </a:r>
            <a:r>
              <a:rPr lang="en-AU" sz="2000" dirty="0" smtClean="0">
                <a:solidFill>
                  <a:schemeClr val="tx1"/>
                </a:solidFill>
              </a:rPr>
              <a:t>they CAN learn differently - it will </a:t>
            </a:r>
            <a:r>
              <a:rPr lang="en-AU" sz="2000" dirty="0">
                <a:solidFill>
                  <a:schemeClr val="tx1"/>
                </a:solidFill>
              </a:rPr>
              <a:t>empower them!</a:t>
            </a:r>
            <a:br>
              <a:rPr lang="en-AU" sz="2000" dirty="0">
                <a:solidFill>
                  <a:schemeClr val="tx1"/>
                </a:solidFill>
              </a:rPr>
            </a:br>
            <a:r>
              <a:rPr lang="en-AU" sz="2000" dirty="0">
                <a:solidFill>
                  <a:schemeClr val="tx1"/>
                </a:solidFill>
              </a:rPr>
              <a:t/>
            </a:r>
            <a:br>
              <a:rPr lang="en-AU" sz="2000" dirty="0">
                <a:solidFill>
                  <a:schemeClr val="tx1"/>
                </a:solidFill>
              </a:rPr>
            </a:br>
            <a:endParaRPr lang="en-AU" sz="2000" dirty="0"/>
          </a:p>
        </p:txBody>
      </p:sp>
    </p:spTree>
    <p:extLst>
      <p:ext uri="{BB962C8B-B14F-4D97-AF65-F5344CB8AC3E}">
        <p14:creationId xmlns:p14="http://schemas.microsoft.com/office/powerpoint/2010/main" xmlns="" val="94870229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84457" y="678946"/>
            <a:ext cx="4572000" cy="1077218"/>
          </a:xfrm>
          <a:prstGeom prst="rect">
            <a:avLst/>
          </a:prstGeom>
        </p:spPr>
        <p:txBody>
          <a:bodyPr>
            <a:spAutoFit/>
          </a:bodyPr>
          <a:lstStyle/>
          <a:p>
            <a:pPr algn="r"/>
            <a:endParaRPr lang="en-AU" sz="800" b="1" dirty="0" smtClean="0">
              <a:solidFill>
                <a:schemeClr val="tx1"/>
              </a:solidFill>
            </a:endParaRPr>
          </a:p>
          <a:p>
            <a:pPr algn="r"/>
            <a:r>
              <a:rPr lang="en-AU" sz="2800" b="1" dirty="0" smtClean="0"/>
              <a:t>Treatment </a:t>
            </a:r>
            <a:r>
              <a:rPr lang="en-AU" sz="2800" b="1" dirty="0"/>
              <a:t>of </a:t>
            </a:r>
            <a:r>
              <a:rPr lang="en-AU" sz="2800" b="1" dirty="0" smtClean="0"/>
              <a:t>dyslexia</a:t>
            </a:r>
            <a:r>
              <a:rPr lang="en-AU" sz="2800" b="1" dirty="0">
                <a:solidFill>
                  <a:srgbClr val="A88000"/>
                </a:solidFill>
              </a:rPr>
              <a:t/>
            </a:r>
            <a:br>
              <a:rPr lang="en-AU" sz="2800" b="1" dirty="0">
                <a:solidFill>
                  <a:srgbClr val="A88000"/>
                </a:solidFill>
              </a:rPr>
            </a:br>
            <a:endParaRPr lang="en-AU" sz="2800" dirty="0">
              <a:solidFill>
                <a:srgbClr val="A88000"/>
              </a:solidFill>
            </a:endParaRPr>
          </a:p>
        </p:txBody>
      </p:sp>
      <p:pic>
        <p:nvPicPr>
          <p:cNvPr id="2050" name="Picture 2" descr="http://debbiesplacepreschool.com/images/GirlRead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223315"/>
            <a:ext cx="1457862" cy="1919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itle 1"/>
          <p:cNvSpPr txBox="1">
            <a:spLocks/>
          </p:cNvSpPr>
          <p:nvPr/>
        </p:nvSpPr>
        <p:spPr>
          <a:xfrm>
            <a:off x="1259632" y="-311294"/>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10" name="Picture 9" descr="what_can_i"/>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
        <p:nvSpPr>
          <p:cNvPr id="8" name="Title 1"/>
          <p:cNvSpPr txBox="1">
            <a:spLocks/>
          </p:cNvSpPr>
          <p:nvPr/>
        </p:nvSpPr>
        <p:spPr bwMode="auto">
          <a:xfrm>
            <a:off x="1049740" y="1756164"/>
            <a:ext cx="7902600" cy="3147814"/>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schemeClr val="tx1"/>
                </a:solidFill>
                <a:effectLst/>
                <a:uLnTx/>
                <a:uFillTx/>
                <a:latin typeface="+mj-lt"/>
                <a:ea typeface="+mj-ea"/>
                <a:cs typeface="+mj-cs"/>
              </a:rPr>
              <a:t>     Just doing more ‘reading’ or ‘schoolwork’ won’t work </a:t>
            </a:r>
            <a:br>
              <a:rPr kumimoji="0" lang="en-AU" sz="2000" b="1" i="0" u="none" strike="noStrike" kern="0" cap="none" spc="0" normalizeH="0" baseline="0" noProof="0" dirty="0" smtClean="0">
                <a:ln>
                  <a:noFill/>
                </a:ln>
                <a:solidFill>
                  <a:schemeClr val="tx1"/>
                </a:solidFill>
                <a:effectLst/>
                <a:uLnTx/>
                <a:uFillTx/>
                <a:latin typeface="+mj-lt"/>
                <a:ea typeface="+mj-ea"/>
                <a:cs typeface="+mj-cs"/>
              </a:rPr>
            </a:br>
            <a:r>
              <a:rPr kumimoji="0" lang="en-AU" sz="1000" b="1" i="0" u="none" strike="noStrike" kern="0" cap="none" spc="0" normalizeH="0" baseline="0" noProof="0" dirty="0" smtClean="0">
                <a:ln>
                  <a:noFill/>
                </a:ln>
                <a:solidFill>
                  <a:schemeClr val="tx1"/>
                </a:solidFill>
                <a:effectLst/>
                <a:uLnTx/>
                <a:uFillTx/>
                <a:latin typeface="+mj-lt"/>
                <a:ea typeface="+mj-ea"/>
                <a:cs typeface="+mj-cs"/>
              </a:rPr>
              <a:t> </a:t>
            </a:r>
            <a:r>
              <a:rPr kumimoji="0" lang="en-AU" sz="2000" b="1" i="0" u="none" strike="noStrike" kern="0" cap="none" spc="0" normalizeH="0" baseline="0" noProof="0" dirty="0" smtClean="0">
                <a:ln>
                  <a:noFill/>
                </a:ln>
                <a:solidFill>
                  <a:schemeClr val="tx1"/>
                </a:solidFill>
                <a:effectLst/>
                <a:uLnTx/>
                <a:uFillTx/>
                <a:latin typeface="+mj-lt"/>
                <a:ea typeface="+mj-ea"/>
                <a:cs typeface="+mj-cs"/>
              </a:rPr>
              <a:t/>
            </a:r>
            <a:br>
              <a:rPr kumimoji="0" lang="en-AU" sz="2000" b="1" i="0" u="none" strike="noStrike" kern="0" cap="none" spc="0" normalizeH="0" baseline="0" noProof="0" dirty="0" smtClean="0">
                <a:ln>
                  <a:noFill/>
                </a:ln>
                <a:solidFill>
                  <a:schemeClr val="tx1"/>
                </a:solidFill>
                <a:effectLst/>
                <a:uLnTx/>
                <a:uFillTx/>
                <a:latin typeface="+mj-lt"/>
                <a:ea typeface="+mj-ea"/>
                <a:cs typeface="+mj-cs"/>
              </a:rPr>
            </a:br>
            <a:r>
              <a:rPr kumimoji="0" lang="en-AU" sz="2000" b="1" i="0" u="none" strike="noStrike" kern="0" cap="none" spc="0" normalizeH="0" baseline="0" noProof="0" dirty="0" smtClean="0">
                <a:ln>
                  <a:noFill/>
                </a:ln>
                <a:solidFill>
                  <a:schemeClr val="tx1"/>
                </a:solidFill>
                <a:effectLst/>
                <a:uLnTx/>
                <a:uFillTx/>
                <a:latin typeface="+mj-lt"/>
                <a:ea typeface="+mj-ea"/>
                <a:cs typeface="+mj-cs"/>
              </a:rPr>
              <a:t>Research supports the ‘Orton-Gillingham Multisensory Method’ </a:t>
            </a:r>
            <a:br>
              <a:rPr kumimoji="0" lang="en-AU" sz="2000" b="1" i="0" u="none" strike="noStrike" kern="0" cap="none" spc="0" normalizeH="0" baseline="0" noProof="0" dirty="0" smtClean="0">
                <a:ln>
                  <a:noFill/>
                </a:ln>
                <a:solidFill>
                  <a:schemeClr val="tx1"/>
                </a:solidFill>
                <a:effectLst/>
                <a:uLnTx/>
                <a:uFillTx/>
                <a:latin typeface="+mj-lt"/>
                <a:ea typeface="+mj-ea"/>
                <a:cs typeface="+mj-cs"/>
              </a:rPr>
            </a:br>
            <a:r>
              <a:rPr kumimoji="0" lang="en-AU" sz="2000" b="1" i="0" u="none" strike="noStrike" kern="0" cap="none" spc="0" normalizeH="0" baseline="0" noProof="0" dirty="0" smtClean="0">
                <a:ln>
                  <a:noFill/>
                </a:ln>
                <a:solidFill>
                  <a:srgbClr val="AF620D"/>
                </a:solidFill>
                <a:effectLst/>
                <a:uLnTx/>
                <a:uFillTx/>
                <a:latin typeface="+mj-lt"/>
                <a:ea typeface="+mj-ea"/>
                <a:cs typeface="+mj-cs"/>
              </a:rPr>
              <a:t>One example is the ‘</a:t>
            </a:r>
            <a:r>
              <a:rPr kumimoji="0" lang="en-AU" sz="1800" b="1" i="0" u="none" strike="noStrike" kern="0" cap="none" spc="0" normalizeH="0" baseline="0" noProof="0" dirty="0" smtClean="0">
                <a:ln>
                  <a:noFill/>
                </a:ln>
                <a:solidFill>
                  <a:srgbClr val="AF620D"/>
                </a:solidFill>
                <a:effectLst/>
                <a:uLnTx/>
                <a:uFillTx/>
                <a:latin typeface="+mj-lt"/>
                <a:ea typeface="+mj-ea"/>
                <a:cs typeface="+mj-cs"/>
              </a:rPr>
              <a:t>Hickey Multisensory Language Course’</a:t>
            </a:r>
            <a:br>
              <a:rPr kumimoji="0" lang="en-AU" sz="1800" b="1" i="0" u="none" strike="noStrike" kern="0" cap="none" spc="0" normalizeH="0" baseline="0" noProof="0" dirty="0" smtClean="0">
                <a:ln>
                  <a:noFill/>
                </a:ln>
                <a:solidFill>
                  <a:srgbClr val="AF620D"/>
                </a:solidFill>
                <a:effectLst/>
                <a:uLnTx/>
                <a:uFillTx/>
                <a:latin typeface="+mj-lt"/>
                <a:ea typeface="+mj-ea"/>
                <a:cs typeface="+mj-cs"/>
              </a:rPr>
            </a:br>
            <a:r>
              <a:rPr kumimoji="0" lang="en-AU" sz="1800" b="1" i="0" u="none" strike="noStrike" kern="0" cap="none" spc="0" normalizeH="0" baseline="0" noProof="0" dirty="0" smtClean="0">
                <a:ln>
                  <a:noFill/>
                </a:ln>
                <a:solidFill>
                  <a:schemeClr val="tx1"/>
                </a:solidFill>
                <a:effectLst/>
                <a:uLnTx/>
                <a:uFillTx/>
                <a:latin typeface="+mj-lt"/>
                <a:ea typeface="+mj-ea"/>
                <a:cs typeface="+mj-cs"/>
              </a:rPr>
              <a:t>     </a:t>
            </a:r>
            <a:r>
              <a:rPr kumimoji="0" lang="en-AU" sz="1400" b="0" i="1" u="none" strike="noStrike" kern="1200" cap="none" spc="0" normalizeH="0" baseline="0" noProof="0" dirty="0" smtClean="0">
                <a:ln>
                  <a:noFill/>
                </a:ln>
                <a:solidFill>
                  <a:srgbClr val="AF620D"/>
                </a:solidFill>
                <a:effectLst/>
                <a:uLnTx/>
                <a:uFillTx/>
                <a:latin typeface="+mn-lt"/>
                <a:ea typeface="+mj-ea"/>
                <a:cs typeface="+mj-cs"/>
              </a:rPr>
              <a:t>explicit training in phonics, phonemes and morphemes</a:t>
            </a:r>
            <a:br>
              <a:rPr kumimoji="0" lang="en-AU" sz="1400" b="0" i="1" u="none" strike="noStrike" kern="1200" cap="none" spc="0" normalizeH="0" baseline="0" noProof="0" dirty="0" smtClean="0">
                <a:ln>
                  <a:noFill/>
                </a:ln>
                <a:solidFill>
                  <a:srgbClr val="AF620D"/>
                </a:solidFill>
                <a:effectLst/>
                <a:uLnTx/>
                <a:uFillTx/>
                <a:latin typeface="+mn-lt"/>
                <a:ea typeface="+mj-ea"/>
                <a:cs typeface="+mj-cs"/>
              </a:rPr>
            </a:br>
            <a:r>
              <a:rPr kumimoji="0" lang="en-AU" sz="1400" b="0" i="1" u="none" strike="noStrike" kern="1200" cap="none" spc="0" normalizeH="0" baseline="0" noProof="0" dirty="0" smtClean="0">
                <a:ln>
                  <a:noFill/>
                </a:ln>
                <a:solidFill>
                  <a:srgbClr val="AF620D"/>
                </a:solidFill>
                <a:effectLst/>
                <a:uLnTx/>
                <a:uFillTx/>
                <a:latin typeface="+mn-lt"/>
                <a:ea typeface="+mj-ea"/>
                <a:cs typeface="+mj-cs"/>
              </a:rPr>
              <a:t>      focus on decoding (word work) in combination with spelling rules and how they work</a:t>
            </a:r>
            <a:br>
              <a:rPr kumimoji="0" lang="en-AU" sz="1400" b="0" i="1" u="none" strike="noStrike" kern="1200" cap="none" spc="0" normalizeH="0" baseline="0" noProof="0" dirty="0" smtClean="0">
                <a:ln>
                  <a:noFill/>
                </a:ln>
                <a:solidFill>
                  <a:srgbClr val="AF620D"/>
                </a:solidFill>
                <a:effectLst/>
                <a:uLnTx/>
                <a:uFillTx/>
                <a:latin typeface="+mn-lt"/>
                <a:ea typeface="+mj-ea"/>
                <a:cs typeface="+mj-cs"/>
              </a:rPr>
            </a:br>
            <a:r>
              <a:rPr kumimoji="0" lang="en-AU" sz="1400" b="0" i="1" u="none" strike="noStrike" kern="1200" cap="none" spc="0" normalizeH="0" baseline="0" noProof="0" dirty="0" smtClean="0">
                <a:ln>
                  <a:noFill/>
                </a:ln>
                <a:solidFill>
                  <a:srgbClr val="AF620D"/>
                </a:solidFill>
                <a:effectLst/>
                <a:uLnTx/>
                <a:uFillTx/>
                <a:latin typeface="+mn-lt"/>
                <a:ea typeface="+mj-ea"/>
                <a:cs typeface="+mj-cs"/>
              </a:rPr>
              <a:t>      reading of progressively more difficult texts – highly structured</a:t>
            </a:r>
            <a:br>
              <a:rPr kumimoji="0" lang="en-AU" sz="1400" b="0" i="1" u="none" strike="noStrike" kern="1200" cap="none" spc="0" normalizeH="0" baseline="0" noProof="0" dirty="0" smtClean="0">
                <a:ln>
                  <a:noFill/>
                </a:ln>
                <a:solidFill>
                  <a:srgbClr val="AF620D"/>
                </a:solidFill>
                <a:effectLst/>
                <a:uLnTx/>
                <a:uFillTx/>
                <a:latin typeface="+mn-lt"/>
                <a:ea typeface="+mj-ea"/>
                <a:cs typeface="+mj-cs"/>
              </a:rPr>
            </a:br>
            <a:r>
              <a:rPr kumimoji="0" lang="en-AU" sz="1400" b="0" i="1" u="none" strike="noStrike" kern="1200" cap="none" spc="0" normalizeH="0" baseline="0" noProof="0" dirty="0" smtClean="0">
                <a:ln>
                  <a:noFill/>
                </a:ln>
                <a:solidFill>
                  <a:srgbClr val="AF620D"/>
                </a:solidFill>
                <a:effectLst/>
                <a:uLnTx/>
                <a:uFillTx/>
                <a:latin typeface="+mn-lt"/>
                <a:ea typeface="+mj-ea"/>
                <a:cs typeface="+mj-cs"/>
              </a:rPr>
              <a:t>      practice of comprehension strategies while reading texts</a:t>
            </a:r>
            <a:r>
              <a:rPr kumimoji="0" lang="en-AU" sz="1400" b="0" i="1" u="none" strike="noStrike" kern="0" cap="none" spc="0" normalizeH="0" baseline="0" noProof="0" dirty="0" smtClean="0">
                <a:ln>
                  <a:noFill/>
                </a:ln>
                <a:solidFill>
                  <a:srgbClr val="AF620D"/>
                </a:solidFill>
                <a:effectLst/>
                <a:uLnTx/>
                <a:uFillTx/>
                <a:latin typeface="+mn-lt"/>
                <a:ea typeface="+mj-ea"/>
                <a:cs typeface="+mj-cs"/>
              </a:rPr>
              <a:t/>
            </a:r>
            <a:br>
              <a:rPr kumimoji="0" lang="en-AU" sz="1400" b="0" i="1" u="none" strike="noStrike" kern="0" cap="none" spc="0" normalizeH="0" baseline="0" noProof="0" dirty="0" smtClean="0">
                <a:ln>
                  <a:noFill/>
                </a:ln>
                <a:solidFill>
                  <a:srgbClr val="AF620D"/>
                </a:solidFill>
                <a:effectLst/>
                <a:uLnTx/>
                <a:uFillTx/>
                <a:latin typeface="+mn-lt"/>
                <a:ea typeface="+mj-ea"/>
                <a:cs typeface="+mj-cs"/>
              </a:rPr>
            </a:br>
            <a:r>
              <a:rPr kumimoji="0" lang="en-AU" sz="1400" b="0" i="0" u="none" strike="noStrike" kern="0" cap="none" spc="0" normalizeH="0" baseline="0" noProof="0" dirty="0" smtClean="0">
                <a:ln>
                  <a:noFill/>
                </a:ln>
                <a:solidFill>
                  <a:srgbClr val="663300"/>
                </a:solidFill>
                <a:effectLst/>
                <a:uLnTx/>
                <a:uFillTx/>
                <a:latin typeface="+mn-lt"/>
                <a:ea typeface="+mj-ea"/>
                <a:cs typeface="+mj-cs"/>
              </a:rPr>
              <a:t>                                                                                                     </a:t>
            </a:r>
            <a:r>
              <a:rPr kumimoji="0" lang="en-AU" sz="1400" b="0" i="1" u="none" strike="noStrike" kern="0" cap="none" spc="0" normalizeH="0" baseline="0" noProof="0" dirty="0" smtClean="0">
                <a:ln>
                  <a:noFill/>
                </a:ln>
                <a:solidFill>
                  <a:srgbClr val="8F500B"/>
                </a:solidFill>
                <a:effectLst/>
                <a:uLnTx/>
                <a:uFillTx/>
                <a:latin typeface="+mj-lt"/>
                <a:ea typeface="+mj-ea"/>
                <a:cs typeface="+mj-cs"/>
              </a:rPr>
              <a:t>http://www.ortonacademy.org/approach.php</a:t>
            </a:r>
            <a:r>
              <a:rPr kumimoji="0" lang="en-AU" sz="1600" b="0" i="0" u="none" strike="noStrike" kern="0" cap="none" spc="0" normalizeH="0" baseline="0" noProof="0" dirty="0" smtClean="0">
                <a:ln>
                  <a:noFill/>
                </a:ln>
                <a:solidFill>
                  <a:srgbClr val="8F500B"/>
                </a:solidFill>
                <a:effectLst/>
                <a:uLnTx/>
                <a:uFillTx/>
                <a:latin typeface="+mj-lt"/>
                <a:ea typeface="+mj-ea"/>
                <a:cs typeface="+mj-cs"/>
              </a:rPr>
              <a:t/>
            </a:r>
            <a:br>
              <a:rPr kumimoji="0" lang="en-AU" sz="1600" b="0" i="0" u="none" strike="noStrike" kern="0" cap="none" spc="0" normalizeH="0" baseline="0" noProof="0" dirty="0" smtClean="0">
                <a:ln>
                  <a:noFill/>
                </a:ln>
                <a:solidFill>
                  <a:srgbClr val="8F500B"/>
                </a:solidFill>
                <a:effectLst/>
                <a:uLnTx/>
                <a:uFillTx/>
                <a:latin typeface="+mj-lt"/>
                <a:ea typeface="+mj-ea"/>
                <a:cs typeface="+mj-cs"/>
              </a:rPr>
            </a:br>
            <a:r>
              <a:rPr kumimoji="0" lang="en-AU" sz="1000" b="0" i="0" u="none" strike="noStrike" kern="0" cap="none" spc="0" normalizeH="0" baseline="0" noProof="0" dirty="0" smtClean="0">
                <a:ln>
                  <a:noFill/>
                </a:ln>
                <a:solidFill>
                  <a:schemeClr val="tx1"/>
                </a:solidFill>
                <a:effectLst/>
                <a:uLnTx/>
                <a:uFillTx/>
                <a:latin typeface="+mj-lt"/>
                <a:ea typeface="+mj-ea"/>
                <a:cs typeface="+mj-cs"/>
              </a:rPr>
              <a:t/>
            </a:r>
            <a:br>
              <a:rPr kumimoji="0" lang="en-AU" sz="1000" b="0" i="0" u="none" strike="noStrike" kern="0" cap="none" spc="0" normalizeH="0" baseline="0" noProof="0" dirty="0" smtClean="0">
                <a:ln>
                  <a:noFill/>
                </a:ln>
                <a:solidFill>
                  <a:schemeClr val="tx1"/>
                </a:solidFill>
                <a:effectLst/>
                <a:uLnTx/>
                <a:uFillTx/>
                <a:latin typeface="+mj-lt"/>
                <a:ea typeface="+mj-ea"/>
                <a:cs typeface="+mj-cs"/>
              </a:rPr>
            </a:br>
            <a:r>
              <a:rPr kumimoji="0" lang="en-AU" sz="2000" b="1" i="0" u="none" strike="noStrike" kern="0" cap="none" spc="0" normalizeH="0" baseline="0" noProof="0" dirty="0" smtClean="0">
                <a:ln>
                  <a:noFill/>
                </a:ln>
                <a:solidFill>
                  <a:schemeClr val="tx1"/>
                </a:solidFill>
                <a:effectLst/>
                <a:uLnTx/>
                <a:uFillTx/>
                <a:latin typeface="+mj-lt"/>
                <a:ea typeface="+mj-ea"/>
                <a:cs typeface="+mj-cs"/>
              </a:rPr>
              <a:t>Don’t forget - </a:t>
            </a:r>
            <a:r>
              <a:rPr kumimoji="0" lang="en-AU" sz="2000" b="0" i="0" u="none" strike="noStrike" kern="0" cap="none" spc="0" normalizeH="0" baseline="0" noProof="0" dirty="0" smtClean="0">
                <a:ln>
                  <a:noFill/>
                </a:ln>
                <a:solidFill>
                  <a:schemeClr val="tx1"/>
                </a:solidFill>
                <a:effectLst/>
                <a:uLnTx/>
                <a:uFillTx/>
                <a:latin typeface="+mj-lt"/>
                <a:ea typeface="+mj-ea"/>
                <a:cs typeface="+mj-cs"/>
              </a:rPr>
              <a:t>get eyes checked by a behavioural optometrist. Ask for visual attention span and visual stress to be assessed too</a:t>
            </a:r>
            <a:endParaRPr kumimoji="0" lang="en-AU" sz="20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03752021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1452" y="1195332"/>
            <a:ext cx="7752105" cy="5047536"/>
          </a:xfrm>
          <a:prstGeom prst="rect">
            <a:avLst/>
          </a:prstGeom>
        </p:spPr>
        <p:txBody>
          <a:bodyPr wrap="square">
            <a:spAutoFit/>
          </a:bodyPr>
          <a:lstStyle/>
          <a:p>
            <a:endParaRPr lang="en-AU" sz="800" dirty="0">
              <a:solidFill>
                <a:schemeClr val="tx1"/>
              </a:solidFill>
            </a:endParaRPr>
          </a:p>
          <a:p>
            <a:r>
              <a:rPr lang="en-AU" sz="2200" b="1" dirty="0">
                <a:solidFill>
                  <a:schemeClr val="tx1"/>
                </a:solidFill>
              </a:rPr>
              <a:t>Free Natural Reader Version 11</a:t>
            </a:r>
          </a:p>
          <a:p>
            <a:r>
              <a:rPr lang="en-AU" sz="1700" dirty="0" smtClean="0">
                <a:solidFill>
                  <a:schemeClr val="tx1"/>
                </a:solidFill>
              </a:rPr>
              <a:t>Talks text from anywhere out loud to listen to - </a:t>
            </a:r>
            <a:r>
              <a:rPr lang="en-AU" sz="1700" dirty="0">
                <a:solidFill>
                  <a:schemeClr val="tx1"/>
                </a:solidFill>
              </a:rPr>
              <a:t>simple and </a:t>
            </a:r>
            <a:r>
              <a:rPr lang="en-AU" sz="1700" dirty="0" smtClean="0">
                <a:solidFill>
                  <a:schemeClr val="tx1"/>
                </a:solidFill>
              </a:rPr>
              <a:t>free!</a:t>
            </a:r>
          </a:p>
          <a:p>
            <a:endParaRPr lang="en-AU" sz="200" dirty="0">
              <a:solidFill>
                <a:schemeClr val="tx1"/>
              </a:solidFill>
            </a:endParaRPr>
          </a:p>
          <a:p>
            <a:r>
              <a:rPr lang="en-AU" sz="2200" b="1" dirty="0">
                <a:solidFill>
                  <a:schemeClr val="tx1"/>
                </a:solidFill>
              </a:rPr>
              <a:t>Free 7 Sticky Notes</a:t>
            </a:r>
          </a:p>
          <a:p>
            <a:r>
              <a:rPr lang="en-AU" sz="1700" dirty="0">
                <a:solidFill>
                  <a:schemeClr val="tx1"/>
                </a:solidFill>
              </a:rPr>
              <a:t>G</a:t>
            </a:r>
            <a:r>
              <a:rPr lang="en-AU" sz="1700" dirty="0" smtClean="0">
                <a:solidFill>
                  <a:schemeClr val="tx1"/>
                </a:solidFill>
              </a:rPr>
              <a:t>reat </a:t>
            </a:r>
            <a:r>
              <a:rPr lang="en-AU" sz="1700" dirty="0">
                <a:solidFill>
                  <a:schemeClr val="tx1"/>
                </a:solidFill>
              </a:rPr>
              <a:t>way to help students plan, stay on </a:t>
            </a:r>
            <a:r>
              <a:rPr lang="en-AU" sz="1700" dirty="0" smtClean="0">
                <a:solidFill>
                  <a:schemeClr val="tx1"/>
                </a:solidFill>
              </a:rPr>
              <a:t>task</a:t>
            </a:r>
            <a:r>
              <a:rPr lang="en-AU" sz="1700" dirty="0">
                <a:solidFill>
                  <a:schemeClr val="tx1"/>
                </a:solidFill>
              </a:rPr>
              <a:t> </a:t>
            </a:r>
            <a:r>
              <a:rPr lang="en-AU" sz="1700" dirty="0" smtClean="0">
                <a:solidFill>
                  <a:schemeClr val="tx1"/>
                </a:solidFill>
              </a:rPr>
              <a:t>and remember</a:t>
            </a:r>
          </a:p>
          <a:p>
            <a:endParaRPr lang="en-AU" sz="200" dirty="0" smtClean="0">
              <a:solidFill>
                <a:schemeClr val="tx1"/>
              </a:solidFill>
            </a:endParaRPr>
          </a:p>
          <a:p>
            <a:r>
              <a:rPr lang="en-AU" sz="2200" b="1" dirty="0">
                <a:solidFill>
                  <a:schemeClr val="tx1"/>
                </a:solidFill>
              </a:rPr>
              <a:t>Speak Selection tool </a:t>
            </a:r>
            <a:r>
              <a:rPr lang="en-AU" sz="2200" b="1" dirty="0" smtClean="0">
                <a:solidFill>
                  <a:schemeClr val="tx1"/>
                </a:solidFill>
              </a:rPr>
              <a:t>on iPhones</a:t>
            </a:r>
            <a:r>
              <a:rPr lang="en-AU" sz="2200" b="1" dirty="0">
                <a:solidFill>
                  <a:schemeClr val="tx1"/>
                </a:solidFill>
              </a:rPr>
              <a:t>, iPads and iPods</a:t>
            </a:r>
          </a:p>
          <a:p>
            <a:r>
              <a:rPr lang="en-AU" sz="1700" dirty="0" smtClean="0">
                <a:solidFill>
                  <a:schemeClr val="tx1"/>
                </a:solidFill>
              </a:rPr>
              <a:t>It </a:t>
            </a:r>
            <a:r>
              <a:rPr lang="en-AU" sz="1700" dirty="0">
                <a:solidFill>
                  <a:schemeClr val="tx1"/>
                </a:solidFill>
              </a:rPr>
              <a:t>can speak </a:t>
            </a:r>
            <a:r>
              <a:rPr lang="en-AU" sz="1700" dirty="0" smtClean="0">
                <a:solidFill>
                  <a:schemeClr val="tx1"/>
                </a:solidFill>
              </a:rPr>
              <a:t>from any text - can gather information from web pages </a:t>
            </a:r>
            <a:endParaRPr lang="en-AU" sz="1700" dirty="0">
              <a:solidFill>
                <a:schemeClr val="tx1"/>
              </a:solidFill>
            </a:endParaRPr>
          </a:p>
          <a:p>
            <a:endParaRPr lang="en-AU" sz="200" dirty="0">
              <a:solidFill>
                <a:schemeClr val="tx1"/>
              </a:solidFill>
            </a:endParaRPr>
          </a:p>
          <a:p>
            <a:r>
              <a:rPr lang="en-AU" sz="2200" b="1" dirty="0" smtClean="0">
                <a:solidFill>
                  <a:schemeClr val="tx1"/>
                </a:solidFill>
              </a:rPr>
              <a:t>Dragon </a:t>
            </a:r>
            <a:r>
              <a:rPr lang="en-AU" sz="2200" b="1" dirty="0" err="1" smtClean="0">
                <a:solidFill>
                  <a:schemeClr val="tx1"/>
                </a:solidFill>
              </a:rPr>
              <a:t>SpeakingNaturally</a:t>
            </a:r>
            <a:r>
              <a:rPr lang="en-AU" sz="2200" b="1" dirty="0" smtClean="0">
                <a:solidFill>
                  <a:schemeClr val="tx1"/>
                </a:solidFill>
              </a:rPr>
              <a:t> Premium Edition</a:t>
            </a:r>
          </a:p>
          <a:p>
            <a:r>
              <a:rPr lang="en-AU" sz="1700" dirty="0" smtClean="0">
                <a:solidFill>
                  <a:schemeClr val="tx1"/>
                </a:solidFill>
              </a:rPr>
              <a:t>Voice recognition software remains hard to train, but can be brilliant!</a:t>
            </a:r>
            <a:br>
              <a:rPr lang="en-AU" sz="1700" dirty="0" smtClean="0">
                <a:solidFill>
                  <a:schemeClr val="tx1"/>
                </a:solidFill>
              </a:rPr>
            </a:br>
            <a:endParaRPr lang="en-AU" sz="200" dirty="0" smtClean="0">
              <a:solidFill>
                <a:schemeClr val="tx1"/>
              </a:solidFill>
            </a:endParaRPr>
          </a:p>
          <a:p>
            <a:r>
              <a:rPr lang="en-AU" sz="2200" b="1" dirty="0" smtClean="0">
                <a:solidFill>
                  <a:schemeClr val="tx1"/>
                </a:solidFill>
              </a:rPr>
              <a:t>Audacity</a:t>
            </a:r>
            <a:r>
              <a:rPr lang="en-AU" sz="2800" dirty="0">
                <a:solidFill>
                  <a:schemeClr val="tx1"/>
                </a:solidFill>
              </a:rPr>
              <a:t/>
            </a:r>
            <a:br>
              <a:rPr lang="en-AU" sz="2800" dirty="0">
                <a:solidFill>
                  <a:schemeClr val="tx1"/>
                </a:solidFill>
              </a:rPr>
            </a:br>
            <a:r>
              <a:rPr lang="en-AU" sz="1700" dirty="0">
                <a:solidFill>
                  <a:schemeClr val="tx1"/>
                </a:solidFill>
              </a:rPr>
              <a:t>Free </a:t>
            </a:r>
            <a:r>
              <a:rPr lang="en-AU" sz="1700" dirty="0" smtClean="0">
                <a:solidFill>
                  <a:schemeClr val="tx1"/>
                </a:solidFill>
              </a:rPr>
              <a:t>recorder - to </a:t>
            </a:r>
            <a:r>
              <a:rPr lang="en-AU" sz="1700" dirty="0">
                <a:solidFill>
                  <a:schemeClr val="tx1"/>
                </a:solidFill>
              </a:rPr>
              <a:t>record </a:t>
            </a:r>
            <a:r>
              <a:rPr lang="en-AU" sz="1700" dirty="0" smtClean="0">
                <a:solidFill>
                  <a:schemeClr val="tx1"/>
                </a:solidFill>
              </a:rPr>
              <a:t>ideas or to record assignments</a:t>
            </a:r>
            <a:r>
              <a:rPr lang="en-AU" sz="1700" dirty="0">
                <a:solidFill>
                  <a:schemeClr val="tx1"/>
                </a:solidFill>
              </a:rPr>
              <a:t> </a:t>
            </a:r>
            <a:endParaRPr lang="en-AU" sz="1700" dirty="0" smtClean="0">
              <a:solidFill>
                <a:schemeClr val="tx1"/>
              </a:solidFill>
            </a:endParaRPr>
          </a:p>
          <a:p>
            <a:endParaRPr lang="en-AU" sz="200" b="1" dirty="0" smtClean="0">
              <a:solidFill>
                <a:schemeClr val="tx1"/>
              </a:solidFill>
            </a:endParaRPr>
          </a:p>
          <a:p>
            <a:r>
              <a:rPr lang="en-AU" sz="2200" b="1" dirty="0" smtClean="0">
                <a:solidFill>
                  <a:schemeClr val="tx1"/>
                </a:solidFill>
              </a:rPr>
              <a:t>Echo </a:t>
            </a:r>
            <a:r>
              <a:rPr lang="en-AU" sz="2200" b="1" dirty="0" err="1" smtClean="0">
                <a:solidFill>
                  <a:schemeClr val="tx1"/>
                </a:solidFill>
              </a:rPr>
              <a:t>Smartpen</a:t>
            </a:r>
            <a:endParaRPr lang="en-AU" sz="2200" b="1" dirty="0" smtClean="0">
              <a:solidFill>
                <a:schemeClr val="tx1"/>
              </a:solidFill>
            </a:endParaRPr>
          </a:p>
          <a:p>
            <a:r>
              <a:rPr lang="en-AU" sz="1700" dirty="0" smtClean="0">
                <a:solidFill>
                  <a:schemeClr val="tx1"/>
                </a:solidFill>
              </a:rPr>
              <a:t>Wirelessly transfers your written notes and audio to a computer or tablet </a:t>
            </a:r>
            <a:endParaRPr lang="en-AU" sz="1700" b="1" dirty="0" smtClean="0">
              <a:solidFill>
                <a:schemeClr val="tx1"/>
              </a:solidFill>
            </a:endParaRPr>
          </a:p>
          <a:p>
            <a:endParaRPr lang="en-AU" sz="1700" b="1" dirty="0">
              <a:solidFill>
                <a:schemeClr val="tx1"/>
              </a:solidFill>
            </a:endParaRPr>
          </a:p>
          <a:p>
            <a:endParaRPr lang="en-AU" sz="2000" dirty="0">
              <a:solidFill>
                <a:schemeClr val="tx1"/>
              </a:solidFill>
            </a:endParaRPr>
          </a:p>
          <a:p>
            <a:endParaRPr lang="en-AU" dirty="0">
              <a:solidFill>
                <a:schemeClr val="tx1"/>
              </a:solidFill>
            </a:endParaRPr>
          </a:p>
        </p:txBody>
      </p:sp>
      <p:pic>
        <p:nvPicPr>
          <p:cNvPr id="6" name="Picture 5" descr="what_can_i"/>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
        <p:nvSpPr>
          <p:cNvPr id="7" name="Title 1"/>
          <p:cNvSpPr txBox="1">
            <a:spLocks/>
          </p:cNvSpPr>
          <p:nvPr/>
        </p:nvSpPr>
        <p:spPr>
          <a:xfrm>
            <a:off x="1259632" y="-308570"/>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sp>
        <p:nvSpPr>
          <p:cNvPr id="2" name="Rectangle 1"/>
          <p:cNvSpPr/>
          <p:nvPr/>
        </p:nvSpPr>
        <p:spPr>
          <a:xfrm>
            <a:off x="2915816" y="120055"/>
            <a:ext cx="5984882" cy="1169551"/>
          </a:xfrm>
          <a:prstGeom prst="rect">
            <a:avLst/>
          </a:prstGeom>
        </p:spPr>
        <p:txBody>
          <a:bodyPr wrap="square">
            <a:spAutoFit/>
          </a:bodyPr>
          <a:lstStyle/>
          <a:p>
            <a:pPr algn="r"/>
            <a:r>
              <a:rPr lang="en-AU" sz="3200" b="1" dirty="0"/>
              <a:t>Assistive technology</a:t>
            </a:r>
          </a:p>
          <a:p>
            <a:pPr algn="r"/>
            <a:endParaRPr lang="en-AU" sz="200" b="1" dirty="0">
              <a:solidFill>
                <a:schemeClr val="tx1"/>
              </a:solidFill>
            </a:endParaRPr>
          </a:p>
          <a:p>
            <a:pPr algn="r"/>
            <a:r>
              <a:rPr lang="en-AU" sz="1800" i="1" dirty="0">
                <a:solidFill>
                  <a:schemeClr val="tx1"/>
                </a:solidFill>
              </a:rPr>
              <a:t>Go to services/SPELD SA blog </a:t>
            </a:r>
            <a:endParaRPr lang="en-AU" sz="1800" i="1" dirty="0" smtClean="0">
              <a:solidFill>
                <a:schemeClr val="tx1"/>
              </a:solidFill>
            </a:endParaRPr>
          </a:p>
          <a:p>
            <a:pPr algn="r"/>
            <a:r>
              <a:rPr lang="en-AU" sz="1800" i="1" dirty="0" smtClean="0">
                <a:solidFill>
                  <a:schemeClr val="tx1"/>
                </a:solidFill>
              </a:rPr>
              <a:t>http</a:t>
            </a:r>
            <a:r>
              <a:rPr lang="en-AU" sz="1800" i="1" dirty="0">
                <a:solidFill>
                  <a:schemeClr val="tx1"/>
                </a:solidFill>
              </a:rPr>
              <a:t>://speldsa.wordpress.com/ </a:t>
            </a:r>
          </a:p>
        </p:txBody>
      </p:sp>
    </p:spTree>
    <p:extLst>
      <p:ext uri="{BB962C8B-B14F-4D97-AF65-F5344CB8AC3E}">
        <p14:creationId xmlns:p14="http://schemas.microsoft.com/office/powerpoint/2010/main" xmlns="" val="254498788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3795" y="1545634"/>
            <a:ext cx="7780205" cy="3534966"/>
          </a:xfrm>
        </p:spPr>
        <p:txBody>
          <a:bodyPr/>
          <a:lstStyle/>
          <a:p>
            <a:r>
              <a:rPr lang="en-AU" sz="2600" b="1" kern="1200" dirty="0">
                <a:latin typeface="+mj-lt"/>
              </a:rPr>
              <a:t>Social skills </a:t>
            </a:r>
            <a:endParaRPr lang="en-AU" sz="2600" b="1" kern="1200" dirty="0" smtClean="0">
              <a:latin typeface="+mj-lt"/>
            </a:endParaRPr>
          </a:p>
          <a:p>
            <a:endParaRPr lang="en-AU" sz="1000" b="1" kern="1200" dirty="0">
              <a:solidFill>
                <a:schemeClr val="tx1"/>
              </a:solidFill>
              <a:latin typeface="+mj-lt"/>
            </a:endParaRPr>
          </a:p>
          <a:p>
            <a:r>
              <a:rPr lang="en-AU" sz="2000" kern="1200" dirty="0" smtClean="0">
                <a:solidFill>
                  <a:schemeClr val="tx1"/>
                </a:solidFill>
                <a:latin typeface="+mj-lt"/>
              </a:rPr>
              <a:t>Learning </a:t>
            </a:r>
            <a:r>
              <a:rPr lang="en-AU" sz="2000" kern="1200" dirty="0">
                <a:solidFill>
                  <a:schemeClr val="tx1"/>
                </a:solidFill>
                <a:latin typeface="+mj-lt"/>
              </a:rPr>
              <a:t>difficulty does </a:t>
            </a:r>
            <a:r>
              <a:rPr lang="en-AU" sz="2000" kern="1200" dirty="0" smtClean="0">
                <a:solidFill>
                  <a:schemeClr val="tx1"/>
                </a:solidFill>
                <a:latin typeface="+mj-lt"/>
              </a:rPr>
              <a:t>not always </a:t>
            </a:r>
            <a:r>
              <a:rPr lang="en-AU" sz="2000" kern="1200" dirty="0">
                <a:solidFill>
                  <a:schemeClr val="tx1"/>
                </a:solidFill>
                <a:latin typeface="+mj-lt"/>
              </a:rPr>
              <a:t>confine itself </a:t>
            </a:r>
            <a:r>
              <a:rPr lang="en-AU" sz="2000" kern="1200" dirty="0" smtClean="0">
                <a:solidFill>
                  <a:schemeClr val="tx1"/>
                </a:solidFill>
                <a:latin typeface="+mj-lt"/>
              </a:rPr>
              <a:t>to academics</a:t>
            </a:r>
          </a:p>
          <a:p>
            <a:endParaRPr lang="en-AU" sz="1000" kern="1200" dirty="0" smtClean="0">
              <a:solidFill>
                <a:schemeClr val="tx1"/>
              </a:solidFill>
              <a:latin typeface="+mj-lt"/>
            </a:endParaRPr>
          </a:p>
          <a:p>
            <a:r>
              <a:rPr lang="en-AU" sz="2000" kern="1200" dirty="0" smtClean="0">
                <a:solidFill>
                  <a:schemeClr val="tx1"/>
                </a:solidFill>
                <a:latin typeface="+mj-lt"/>
              </a:rPr>
              <a:t>It can impact on how </a:t>
            </a:r>
            <a:r>
              <a:rPr lang="en-AU" sz="2000" kern="1200" dirty="0">
                <a:solidFill>
                  <a:schemeClr val="tx1"/>
                </a:solidFill>
                <a:latin typeface="+mj-lt"/>
              </a:rPr>
              <a:t>an individual perceives the </a:t>
            </a:r>
            <a:r>
              <a:rPr lang="en-AU" sz="2000" kern="1200" dirty="0" smtClean="0">
                <a:solidFill>
                  <a:schemeClr val="tx1"/>
                </a:solidFill>
                <a:latin typeface="+mj-lt"/>
              </a:rPr>
              <a:t>world; how</a:t>
            </a:r>
          </a:p>
          <a:p>
            <a:r>
              <a:rPr lang="en-AU" sz="2000" kern="1200" dirty="0" smtClean="0">
                <a:solidFill>
                  <a:schemeClr val="tx1"/>
                </a:solidFill>
                <a:latin typeface="+mj-lt"/>
              </a:rPr>
              <a:t>they listen,</a:t>
            </a:r>
            <a:r>
              <a:rPr lang="en-AU" sz="2000" kern="1200" dirty="0">
                <a:solidFill>
                  <a:schemeClr val="tx1"/>
                </a:solidFill>
                <a:latin typeface="+mj-lt"/>
              </a:rPr>
              <a:t> </a:t>
            </a:r>
            <a:r>
              <a:rPr lang="en-AU" sz="2000" kern="1200" dirty="0" smtClean="0">
                <a:solidFill>
                  <a:schemeClr val="tx1"/>
                </a:solidFill>
                <a:latin typeface="+mj-lt"/>
              </a:rPr>
              <a:t>remember, respond, problem solve and interact with </a:t>
            </a:r>
            <a:r>
              <a:rPr lang="en-AU" sz="2000" kern="1200" dirty="0">
                <a:solidFill>
                  <a:schemeClr val="tx1"/>
                </a:solidFill>
                <a:latin typeface="+mj-lt"/>
              </a:rPr>
              <a:t>peers</a:t>
            </a:r>
            <a:endParaRPr lang="en-AU" sz="2000" dirty="0">
              <a:latin typeface="+mj-lt"/>
            </a:endParaRPr>
          </a:p>
        </p:txBody>
      </p:sp>
      <p:sp>
        <p:nvSpPr>
          <p:cNvPr id="8" name="Title 1"/>
          <p:cNvSpPr txBox="1">
            <a:spLocks/>
          </p:cNvSpPr>
          <p:nvPr/>
        </p:nvSpPr>
        <p:spPr>
          <a:xfrm>
            <a:off x="1259632" y="-308570"/>
            <a:ext cx="5355066" cy="857250"/>
          </a:xfrm>
          <a:prstGeom prst="rect">
            <a:avLst/>
          </a:prstGeom>
        </p:spPr>
        <p:txBody>
          <a:bodyPr>
            <a:noAutofit/>
          </a:bodyPr>
          <a:lstStyle>
            <a:lvl1pPr algn="l" rtl="0" eaLnBrk="0" fontAlgn="base" hangingPunct="0">
              <a:spcBef>
                <a:spcPct val="0"/>
              </a:spcBef>
              <a:spcAft>
                <a:spcPct val="0"/>
              </a:spcAft>
              <a:defRPr sz="4400">
                <a:solidFill>
                  <a:srgbClr val="663300"/>
                </a:solidFill>
                <a:latin typeface="+mj-lt"/>
                <a:ea typeface="+mj-ea"/>
                <a:cs typeface="+mj-cs"/>
              </a:defRPr>
            </a:lvl1pPr>
            <a:lvl2pPr algn="l" rtl="0" eaLnBrk="0" fontAlgn="base" hangingPunct="0">
              <a:spcBef>
                <a:spcPct val="0"/>
              </a:spcBef>
              <a:spcAft>
                <a:spcPct val="0"/>
              </a:spcAft>
              <a:defRPr sz="4400">
                <a:solidFill>
                  <a:srgbClr val="663300"/>
                </a:solidFill>
                <a:latin typeface="Calibri" pitchFamily="34" charset="0"/>
              </a:defRPr>
            </a:lvl2pPr>
            <a:lvl3pPr algn="l" rtl="0" eaLnBrk="0" fontAlgn="base" hangingPunct="0">
              <a:spcBef>
                <a:spcPct val="0"/>
              </a:spcBef>
              <a:spcAft>
                <a:spcPct val="0"/>
              </a:spcAft>
              <a:defRPr sz="4400">
                <a:solidFill>
                  <a:srgbClr val="663300"/>
                </a:solidFill>
                <a:latin typeface="Calibri" pitchFamily="34" charset="0"/>
              </a:defRPr>
            </a:lvl3pPr>
            <a:lvl4pPr algn="l" rtl="0" eaLnBrk="0" fontAlgn="base" hangingPunct="0">
              <a:spcBef>
                <a:spcPct val="0"/>
              </a:spcBef>
              <a:spcAft>
                <a:spcPct val="0"/>
              </a:spcAft>
              <a:defRPr sz="4400">
                <a:solidFill>
                  <a:srgbClr val="663300"/>
                </a:solidFill>
                <a:latin typeface="Calibri" pitchFamily="34" charset="0"/>
              </a:defRPr>
            </a:lvl4pPr>
            <a:lvl5pPr algn="l" rtl="0" eaLnBrk="0" fontAlgn="base" hangingPunct="0">
              <a:spcBef>
                <a:spcPct val="0"/>
              </a:spcBef>
              <a:spcAft>
                <a:spcPct val="0"/>
              </a:spcAft>
              <a:defRPr sz="4400">
                <a:solidFill>
                  <a:srgbClr val="663300"/>
                </a:solidFill>
                <a:latin typeface="Calibri" pitchFamily="34" charset="0"/>
              </a:defRPr>
            </a:lvl5pPr>
            <a:lvl6pPr marL="457200" algn="l" rtl="0" fontAlgn="base">
              <a:spcBef>
                <a:spcPct val="0"/>
              </a:spcBef>
              <a:spcAft>
                <a:spcPct val="0"/>
              </a:spcAft>
              <a:defRPr sz="4400">
                <a:solidFill>
                  <a:srgbClr val="663300"/>
                </a:solidFill>
                <a:latin typeface="Calibri" pitchFamily="34" charset="0"/>
              </a:defRPr>
            </a:lvl6pPr>
            <a:lvl7pPr marL="914400" algn="l" rtl="0" fontAlgn="base">
              <a:spcBef>
                <a:spcPct val="0"/>
              </a:spcBef>
              <a:spcAft>
                <a:spcPct val="0"/>
              </a:spcAft>
              <a:defRPr sz="4400">
                <a:solidFill>
                  <a:srgbClr val="663300"/>
                </a:solidFill>
                <a:latin typeface="Calibri" pitchFamily="34" charset="0"/>
              </a:defRPr>
            </a:lvl7pPr>
            <a:lvl8pPr marL="1371600" algn="l" rtl="0" fontAlgn="base">
              <a:spcBef>
                <a:spcPct val="0"/>
              </a:spcBef>
              <a:spcAft>
                <a:spcPct val="0"/>
              </a:spcAft>
              <a:defRPr sz="4400">
                <a:solidFill>
                  <a:srgbClr val="663300"/>
                </a:solidFill>
                <a:latin typeface="Calibri" pitchFamily="34" charset="0"/>
              </a:defRPr>
            </a:lvl8pPr>
            <a:lvl9pPr marL="1828800" algn="l" rtl="0" fontAlgn="base">
              <a:spcBef>
                <a:spcPct val="0"/>
              </a:spcBef>
              <a:spcAft>
                <a:spcPct val="0"/>
              </a:spcAft>
              <a:defRPr sz="4400">
                <a:solidFill>
                  <a:srgbClr val="663300"/>
                </a:solidFill>
                <a:latin typeface="Calibri" pitchFamily="34" charset="0"/>
              </a:defRPr>
            </a:lvl9pPr>
          </a:lstStyle>
          <a:p>
            <a:r>
              <a:rPr lang="en-AU" sz="2000" b="1" i="1" dirty="0" smtClean="0">
                <a:solidFill>
                  <a:schemeClr val="tx1"/>
                </a:solidFill>
              </a:rPr>
              <a:t/>
            </a:r>
            <a:br>
              <a:rPr lang="en-AU" sz="2000" b="1" i="1" dirty="0" smtClean="0">
                <a:solidFill>
                  <a:schemeClr val="tx1"/>
                </a:solidFill>
              </a:rPr>
            </a:br>
            <a:r>
              <a:rPr lang="en-AU" sz="2000" b="1" i="1" dirty="0" smtClean="0">
                <a:solidFill>
                  <a:schemeClr val="tx1"/>
                </a:solidFill>
              </a:rPr>
              <a:t>  </a:t>
            </a:r>
            <a:r>
              <a:rPr lang="en-AU" sz="2000" b="1" i="1" dirty="0" smtClean="0">
                <a:solidFill>
                  <a:srgbClr val="BC7000"/>
                </a:solidFill>
              </a:rPr>
              <a:t>Take home tips</a:t>
            </a:r>
            <a:endParaRPr lang="en-AU" sz="2000" b="1" i="1" dirty="0">
              <a:solidFill>
                <a:srgbClr val="BC7000"/>
              </a:solidFill>
            </a:endParaRPr>
          </a:p>
        </p:txBody>
      </p:sp>
      <p:pic>
        <p:nvPicPr>
          <p:cNvPr id="9" name="Picture 8" descr="what_can_i"/>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12000" contrast="-5000"/>
                    </a14:imgEffect>
                  </a14:imgLayer>
                </a14:imgProps>
              </a:ext>
            </a:extLst>
          </a:blip>
          <a:srcRect/>
          <a:stretch>
            <a:fillRect/>
          </a:stretch>
        </p:blipFill>
        <p:spPr bwMode="auto">
          <a:xfrm>
            <a:off x="1493937" y="439248"/>
            <a:ext cx="890520" cy="756084"/>
          </a:xfrm>
          <a:prstGeom prst="rect">
            <a:avLst/>
          </a:prstGeom>
          <a:ln w="3175">
            <a:solidFill>
              <a:schemeClr val="tx1"/>
            </a:solidFill>
          </a:ln>
          <a:effectLst>
            <a:outerShdw blurRad="292100" dist="139700" dir="2700000" algn="tl" rotWithShape="0">
              <a:srgbClr val="333333">
                <a:alpha val="65000"/>
              </a:srgbClr>
            </a:outerShdw>
          </a:effectLst>
        </p:spPr>
      </p:pic>
      <p:sp>
        <p:nvSpPr>
          <p:cNvPr id="2" name="Rectangle 1"/>
          <p:cNvSpPr/>
          <p:nvPr/>
        </p:nvSpPr>
        <p:spPr>
          <a:xfrm>
            <a:off x="1402541" y="4046994"/>
            <a:ext cx="7402054" cy="615553"/>
          </a:xfrm>
          <a:prstGeom prst="rect">
            <a:avLst/>
          </a:prstGeom>
        </p:spPr>
        <p:txBody>
          <a:bodyPr wrap="square">
            <a:spAutoFit/>
          </a:bodyPr>
          <a:lstStyle/>
          <a:p>
            <a:r>
              <a:rPr lang="en-US" sz="1800" b="1" dirty="0"/>
              <a:t>For a comprehensive list go to;</a:t>
            </a:r>
          </a:p>
          <a:p>
            <a:r>
              <a:rPr lang="en-AU" sz="1600" dirty="0">
                <a:solidFill>
                  <a:schemeClr val="tx1"/>
                </a:solidFill>
              </a:rPr>
              <a:t>http://www.whatsthebuzz.net.au/main-menu/social-and-emotional-learning-links</a:t>
            </a:r>
          </a:p>
        </p:txBody>
      </p:sp>
      <p:pic>
        <p:nvPicPr>
          <p:cNvPr id="10" name="Picture 6" descr="http://www.sciencephoto.com/image/88421/large/C0024158-Crowd_of_children-SPL.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55453" b="18839"/>
          <a:stretch/>
        </p:blipFill>
        <p:spPr bwMode="auto">
          <a:xfrm>
            <a:off x="3336195" y="430651"/>
            <a:ext cx="5498421" cy="773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513174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475657" y="1155651"/>
            <a:ext cx="2871299" cy="584775"/>
          </a:xfrm>
          <a:prstGeom prst="rect">
            <a:avLst/>
          </a:prstGeom>
        </p:spPr>
        <p:txBody>
          <a:bodyPr wrap="none">
            <a:spAutoFit/>
          </a:bodyPr>
          <a:lstStyle/>
          <a:p>
            <a:r>
              <a:rPr lang="en-AU" sz="3200" i="1" dirty="0" smtClean="0">
                <a:solidFill>
                  <a:schemeClr val="bg1"/>
                </a:solidFill>
                <a:latin typeface="OpenDyslexic" pitchFamily="50" charset="0"/>
              </a:rPr>
              <a:t>Meet Tim… </a:t>
            </a:r>
            <a:endParaRPr lang="en-AU" sz="3200" i="1" dirty="0">
              <a:solidFill>
                <a:schemeClr val="bg1"/>
              </a:solidFill>
              <a:latin typeface="OpenDyslexic" pitchFamily="50" charset="0"/>
            </a:endParaRPr>
          </a:p>
        </p:txBody>
      </p:sp>
    </p:spTree>
    <p:extLst>
      <p:ext uri="{BB962C8B-B14F-4D97-AF65-F5344CB8AC3E}">
        <p14:creationId xmlns:p14="http://schemas.microsoft.com/office/powerpoint/2010/main" xmlns="" val="422203076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http://www.sciencephoto.com/image/394377/large/F0035561-girl_listening_to_music-SPL.jpg"/>
          <p:cNvSpPr>
            <a:spLocks noChangeAspect="1" noChangeArrowheads="1"/>
          </p:cNvSpPr>
          <p:nvPr/>
        </p:nvSpPr>
        <p:spPr bwMode="auto">
          <a:xfrm rot="5400000">
            <a:off x="2261887" y="2197152"/>
            <a:ext cx="1944217" cy="3557507"/>
          </a:xfrm>
          <a:prstGeom prst="rect">
            <a:avLst/>
          </a:prstGeom>
          <a:solidFill>
            <a:srgbClr val="CCFF99"/>
          </a:solidFill>
          <a:extLst/>
        </p:spPr>
        <p:txBody>
          <a:bodyPr vert="horz" wrap="square" lIns="91440" tIns="45720" rIns="91440" bIns="45720" numCol="1" anchor="t" anchorCtr="0" compatLnSpc="1">
            <a:prstTxWarp prst="textNoShape">
              <a:avLst/>
            </a:prstTxWarp>
          </a:bodyPr>
          <a:lstStyle/>
          <a:p>
            <a:endParaRPr lang="en-AU"/>
          </a:p>
        </p:txBody>
      </p:sp>
      <p:sp>
        <p:nvSpPr>
          <p:cNvPr id="5" name="AutoShape 2" descr="http://www.sciencephoto.com/image/394377/large/F0035561-girl_listening_to_music-SPL.jpg"/>
          <p:cNvSpPr>
            <a:spLocks noChangeAspect="1" noChangeArrowheads="1"/>
          </p:cNvSpPr>
          <p:nvPr/>
        </p:nvSpPr>
        <p:spPr bwMode="auto">
          <a:xfrm rot="5400000">
            <a:off x="2288892" y="-10807"/>
            <a:ext cx="1890214" cy="3557507"/>
          </a:xfrm>
          <a:prstGeom prst="rect">
            <a:avLst/>
          </a:prstGeom>
          <a:solidFill>
            <a:srgbClr val="CCECFF"/>
          </a:solidFill>
          <a:extLst/>
        </p:spPr>
        <p:txBody>
          <a:bodyPr vert="horz" wrap="square" lIns="91440" tIns="45720" rIns="91440" bIns="45720" numCol="1" anchor="t" anchorCtr="0" compatLnSpc="1">
            <a:prstTxWarp prst="textNoShape">
              <a:avLst/>
            </a:prstTxWarp>
          </a:bodyPr>
          <a:lstStyle/>
          <a:p>
            <a:endParaRPr lang="en-AU"/>
          </a:p>
        </p:txBody>
      </p:sp>
      <p:sp>
        <p:nvSpPr>
          <p:cNvPr id="9" name="Rectangle 8"/>
          <p:cNvSpPr/>
          <p:nvPr/>
        </p:nvSpPr>
        <p:spPr>
          <a:xfrm>
            <a:off x="1423658" y="-7286"/>
            <a:ext cx="3557507" cy="5155257"/>
          </a:xfrm>
          <a:prstGeom prst="rect">
            <a:avLst/>
          </a:prstGeom>
        </p:spPr>
        <p:txBody>
          <a:bodyPr wrap="square">
            <a:spAutoFit/>
          </a:bodyPr>
          <a:lstStyle/>
          <a:p>
            <a:r>
              <a:rPr lang="en-AU" sz="3200" b="1" dirty="0" smtClean="0">
                <a:solidFill>
                  <a:schemeClr val="tx1"/>
                </a:solidFill>
                <a:latin typeface="+mj-lt"/>
              </a:rPr>
              <a:t>Thank you!</a:t>
            </a:r>
          </a:p>
          <a:p>
            <a:endParaRPr lang="en-AU" sz="2000" b="1" dirty="0" smtClean="0">
              <a:solidFill>
                <a:schemeClr val="tx1"/>
              </a:solidFill>
              <a:latin typeface="+mj-lt"/>
            </a:endParaRPr>
          </a:p>
          <a:p>
            <a:r>
              <a:rPr lang="en-AU" sz="1600" dirty="0" smtClean="0">
                <a:solidFill>
                  <a:schemeClr val="tx1"/>
                </a:solidFill>
                <a:latin typeface="+mj-lt"/>
              </a:rPr>
              <a:t>This </a:t>
            </a:r>
            <a:r>
              <a:rPr lang="en-AU" sz="1600" dirty="0">
                <a:solidFill>
                  <a:schemeClr val="tx1"/>
                </a:solidFill>
                <a:latin typeface="+mj-lt"/>
              </a:rPr>
              <a:t>PowerPoint, </a:t>
            </a:r>
            <a:r>
              <a:rPr lang="en-AU" sz="1600" dirty="0" smtClean="0">
                <a:solidFill>
                  <a:schemeClr val="tx1"/>
                </a:solidFill>
                <a:latin typeface="+mj-lt"/>
              </a:rPr>
              <a:t>notes, </a:t>
            </a:r>
            <a:r>
              <a:rPr lang="en-AU" sz="1600" dirty="0">
                <a:solidFill>
                  <a:schemeClr val="tx1"/>
                </a:solidFill>
                <a:latin typeface="+mj-lt"/>
              </a:rPr>
              <a:t>references and additional </a:t>
            </a:r>
            <a:r>
              <a:rPr lang="en-AU" sz="1600" dirty="0" smtClean="0">
                <a:solidFill>
                  <a:schemeClr val="tx1"/>
                </a:solidFill>
                <a:latin typeface="+mj-lt"/>
              </a:rPr>
              <a:t>articles, as well as the video </a:t>
            </a:r>
            <a:r>
              <a:rPr lang="en-AU" sz="1600" dirty="0">
                <a:solidFill>
                  <a:schemeClr val="tx1"/>
                </a:solidFill>
                <a:latin typeface="+mj-lt"/>
              </a:rPr>
              <a:t>from the presentation, </a:t>
            </a:r>
            <a:r>
              <a:rPr lang="en-AU" sz="1600" dirty="0" smtClean="0">
                <a:solidFill>
                  <a:schemeClr val="tx1"/>
                </a:solidFill>
                <a:latin typeface="+mj-lt"/>
              </a:rPr>
              <a:t>are </a:t>
            </a:r>
            <a:r>
              <a:rPr lang="en-AU" sz="1600" dirty="0">
                <a:solidFill>
                  <a:schemeClr val="tx1"/>
                </a:solidFill>
                <a:latin typeface="+mj-lt"/>
              </a:rPr>
              <a:t>available </a:t>
            </a:r>
            <a:r>
              <a:rPr lang="en-AU" sz="1600" dirty="0" smtClean="0">
                <a:solidFill>
                  <a:schemeClr val="tx1"/>
                </a:solidFill>
                <a:latin typeface="+mj-lt"/>
              </a:rPr>
              <a:t>as </a:t>
            </a:r>
            <a:r>
              <a:rPr lang="en-AU" sz="1600" dirty="0">
                <a:solidFill>
                  <a:schemeClr val="tx1"/>
                </a:solidFill>
                <a:latin typeface="+mj-lt"/>
              </a:rPr>
              <a:t>a gift </a:t>
            </a:r>
            <a:r>
              <a:rPr lang="en-AU" sz="1600" dirty="0" smtClean="0">
                <a:solidFill>
                  <a:schemeClr val="tx1"/>
                </a:solidFill>
                <a:latin typeface="+mj-lt"/>
              </a:rPr>
              <a:t>from </a:t>
            </a:r>
            <a:r>
              <a:rPr lang="en-AU" sz="1600" dirty="0">
                <a:solidFill>
                  <a:schemeClr val="tx1"/>
                </a:solidFill>
                <a:latin typeface="+mj-lt"/>
              </a:rPr>
              <a:t>my </a:t>
            </a:r>
            <a:r>
              <a:rPr lang="en-AU" sz="1600" dirty="0" smtClean="0">
                <a:solidFill>
                  <a:schemeClr val="tx1"/>
                </a:solidFill>
                <a:latin typeface="+mj-lt"/>
              </a:rPr>
              <a:t>website; </a:t>
            </a:r>
            <a:r>
              <a:rPr lang="en-AU" sz="1500" u="sng" dirty="0">
                <a:solidFill>
                  <a:schemeClr val="tx1"/>
                </a:solidFill>
                <a:latin typeface="+mj-lt"/>
              </a:rPr>
              <a:t>http://</a:t>
            </a:r>
            <a:r>
              <a:rPr lang="en-AU" sz="1500" u="sng" dirty="0" smtClean="0">
                <a:solidFill>
                  <a:schemeClr val="tx1"/>
                </a:solidFill>
                <a:latin typeface="+mj-lt"/>
              </a:rPr>
              <a:t>marklemessurier.com.au/main/</a:t>
            </a:r>
          </a:p>
          <a:p>
            <a:r>
              <a:rPr lang="en-AU" sz="1500" u="sng" dirty="0" smtClean="0">
                <a:solidFill>
                  <a:schemeClr val="tx1"/>
                </a:solidFill>
                <a:latin typeface="+mj-lt"/>
              </a:rPr>
              <a:t>workshops/teacher/</a:t>
            </a:r>
          </a:p>
          <a:p>
            <a:r>
              <a:rPr lang="en-AU" sz="1600" dirty="0" smtClean="0">
                <a:solidFill>
                  <a:schemeClr val="tx1"/>
                </a:solidFill>
                <a:latin typeface="+mj-lt"/>
              </a:rPr>
              <a:t>See ‘Teacher Presentation 13’</a:t>
            </a:r>
          </a:p>
          <a:p>
            <a:endParaRPr lang="en-AU" dirty="0">
              <a:solidFill>
                <a:schemeClr val="tx1"/>
              </a:solidFill>
              <a:latin typeface="+mj-lt"/>
            </a:endParaRPr>
          </a:p>
          <a:p>
            <a:endParaRPr lang="en-AU" sz="900" dirty="0">
              <a:solidFill>
                <a:schemeClr val="tx1"/>
              </a:solidFill>
              <a:latin typeface="+mj-lt"/>
            </a:endParaRPr>
          </a:p>
          <a:p>
            <a:r>
              <a:rPr lang="en-AU" sz="1600" dirty="0" smtClean="0">
                <a:solidFill>
                  <a:schemeClr val="tx1"/>
                </a:solidFill>
                <a:latin typeface="+mj-lt"/>
              </a:rPr>
              <a:t>Take a look at </a:t>
            </a:r>
            <a:r>
              <a:rPr lang="en-AU" sz="1500" b="1" i="1" dirty="0" smtClean="0">
                <a:solidFill>
                  <a:schemeClr val="tx1"/>
                </a:solidFill>
                <a:latin typeface="+mj-lt"/>
              </a:rPr>
              <a:t>REFLECTIONS ON DYSLEXIA</a:t>
            </a:r>
            <a:r>
              <a:rPr lang="en-AU" sz="1600" dirty="0" smtClean="0">
                <a:solidFill>
                  <a:schemeClr val="tx1"/>
                </a:solidFill>
                <a:latin typeface="+mj-lt"/>
              </a:rPr>
              <a:t> at </a:t>
            </a:r>
            <a:r>
              <a:rPr lang="en-AU" sz="1500" u="sng" dirty="0" smtClean="0">
                <a:solidFill>
                  <a:schemeClr val="tx1"/>
                </a:solidFill>
                <a:latin typeface="+mj-lt"/>
              </a:rPr>
              <a:t>www.marklemessurier.com.au</a:t>
            </a:r>
            <a:r>
              <a:rPr lang="en-AU" sz="1600" u="sng" dirty="0" smtClean="0">
                <a:solidFill>
                  <a:schemeClr val="tx1"/>
                </a:solidFill>
                <a:latin typeface="+mj-lt"/>
              </a:rPr>
              <a:t> </a:t>
            </a:r>
            <a:r>
              <a:rPr lang="en-AU" sz="1600" dirty="0" smtClean="0">
                <a:solidFill>
                  <a:schemeClr val="tx1"/>
                </a:solidFill>
                <a:latin typeface="+mj-lt"/>
              </a:rPr>
              <a:t> This 20 minute film </a:t>
            </a:r>
            <a:r>
              <a:rPr lang="en-AU" sz="1600" dirty="0">
                <a:solidFill>
                  <a:schemeClr val="tx1"/>
                </a:solidFill>
                <a:latin typeface="+mj-lt"/>
              </a:rPr>
              <a:t>invites you into the lives of </a:t>
            </a:r>
            <a:r>
              <a:rPr lang="en-AU" sz="1600" dirty="0" smtClean="0">
                <a:solidFill>
                  <a:schemeClr val="tx1"/>
                </a:solidFill>
                <a:latin typeface="+mj-lt"/>
              </a:rPr>
              <a:t>four adults </a:t>
            </a:r>
            <a:r>
              <a:rPr lang="en-AU" sz="1600" dirty="0">
                <a:solidFill>
                  <a:schemeClr val="tx1"/>
                </a:solidFill>
                <a:latin typeface="+mj-lt"/>
              </a:rPr>
              <a:t>who live with Dyslexia. </a:t>
            </a:r>
            <a:r>
              <a:rPr lang="en-AU" sz="1600" dirty="0" smtClean="0">
                <a:solidFill>
                  <a:schemeClr val="tx1"/>
                </a:solidFill>
                <a:latin typeface="+mj-lt"/>
              </a:rPr>
              <a:t>They </a:t>
            </a:r>
            <a:r>
              <a:rPr lang="en-AU" sz="1600" dirty="0">
                <a:solidFill>
                  <a:schemeClr val="tx1"/>
                </a:solidFill>
                <a:latin typeface="+mj-lt"/>
              </a:rPr>
              <a:t>discuss </a:t>
            </a:r>
            <a:r>
              <a:rPr lang="en-AU" sz="1600" dirty="0" smtClean="0">
                <a:solidFill>
                  <a:schemeClr val="tx1"/>
                </a:solidFill>
                <a:latin typeface="+mj-lt"/>
              </a:rPr>
              <a:t> the </a:t>
            </a:r>
            <a:r>
              <a:rPr lang="en-AU" sz="1600" dirty="0">
                <a:solidFill>
                  <a:schemeClr val="tx1"/>
                </a:solidFill>
                <a:latin typeface="+mj-lt"/>
              </a:rPr>
              <a:t>emotional issues, and how </a:t>
            </a:r>
            <a:r>
              <a:rPr lang="en-AU" sz="1600" dirty="0" smtClean="0">
                <a:solidFill>
                  <a:schemeClr val="tx1"/>
                </a:solidFill>
                <a:latin typeface="+mj-lt"/>
              </a:rPr>
              <a:t>Dyslexia has </a:t>
            </a:r>
            <a:r>
              <a:rPr lang="en-AU" sz="1600" dirty="0">
                <a:solidFill>
                  <a:schemeClr val="tx1"/>
                </a:solidFill>
                <a:latin typeface="+mj-lt"/>
              </a:rPr>
              <a:t>influenced their health, </a:t>
            </a:r>
            <a:r>
              <a:rPr lang="en-AU" sz="1600" dirty="0" smtClean="0">
                <a:solidFill>
                  <a:schemeClr val="tx1"/>
                </a:solidFill>
                <a:latin typeface="+mj-lt"/>
              </a:rPr>
              <a:t>choices, behaviour and opportunities</a:t>
            </a:r>
            <a:endParaRPr lang="en-AU" sz="2000" b="1" dirty="0"/>
          </a:p>
          <a:p>
            <a:endParaRPr lang="en-AU" sz="2200" dirty="0">
              <a:solidFill>
                <a:schemeClr val="tx1"/>
              </a:solidFill>
              <a:latin typeface="+mj-lt"/>
            </a:endParaRPr>
          </a:p>
        </p:txBody>
      </p:sp>
      <p:sp>
        <p:nvSpPr>
          <p:cNvPr id="12" name="Rectangle 11"/>
          <p:cNvSpPr/>
          <p:nvPr/>
        </p:nvSpPr>
        <p:spPr>
          <a:xfrm>
            <a:off x="5239693" y="2126609"/>
            <a:ext cx="3528392" cy="307777"/>
          </a:xfrm>
          <a:prstGeom prst="rect">
            <a:avLst/>
          </a:prstGeom>
        </p:spPr>
        <p:txBody>
          <a:bodyPr wrap="square">
            <a:spAutoFit/>
          </a:bodyPr>
          <a:lstStyle/>
          <a:p>
            <a:r>
              <a:rPr lang="en-AU" sz="1400" i="1" dirty="0">
                <a:solidFill>
                  <a:schemeClr val="tx1"/>
                </a:solidFill>
              </a:rPr>
              <a:t>"It's best to build a boy, than to mend a man.”</a:t>
            </a:r>
          </a:p>
        </p:txBody>
      </p:sp>
      <p:sp>
        <p:nvSpPr>
          <p:cNvPr id="15" name="TextBox 14"/>
          <p:cNvSpPr txBox="1"/>
          <p:nvPr/>
        </p:nvSpPr>
        <p:spPr>
          <a:xfrm>
            <a:off x="5241764" y="2685857"/>
            <a:ext cx="3652787" cy="2262158"/>
          </a:xfrm>
          <a:prstGeom prst="rect">
            <a:avLst/>
          </a:prstGeom>
          <a:solidFill>
            <a:srgbClr val="FFCCCC"/>
          </a:solidFill>
        </p:spPr>
        <p:txBody>
          <a:bodyPr wrap="square" rtlCol="0">
            <a:spAutoFit/>
          </a:bodyPr>
          <a:lstStyle/>
          <a:p>
            <a:r>
              <a:rPr lang="en-AU" sz="1600" b="1" i="1" dirty="0">
                <a:solidFill>
                  <a:schemeClr val="tx1"/>
                </a:solidFill>
              </a:rPr>
              <a:t>Dyslexia </a:t>
            </a:r>
            <a:r>
              <a:rPr lang="en-AU" sz="1600" b="1" i="1" dirty="0" smtClean="0">
                <a:solidFill>
                  <a:schemeClr val="tx1"/>
                </a:solidFill>
              </a:rPr>
              <a:t>Aware Schools </a:t>
            </a:r>
            <a:r>
              <a:rPr lang="en-AU" sz="1600" dirty="0" smtClean="0">
                <a:solidFill>
                  <a:schemeClr val="tx1"/>
                </a:solidFill>
              </a:rPr>
              <a:t>can change </a:t>
            </a:r>
            <a:r>
              <a:rPr lang="en-AU" sz="1600" dirty="0">
                <a:solidFill>
                  <a:schemeClr val="tx1"/>
                </a:solidFill>
              </a:rPr>
              <a:t>the lives of students with </a:t>
            </a:r>
            <a:r>
              <a:rPr lang="en-AU" sz="1600" dirty="0" smtClean="0">
                <a:solidFill>
                  <a:schemeClr val="tx1"/>
                </a:solidFill>
              </a:rPr>
              <a:t>Dyslexia </a:t>
            </a:r>
            <a:endParaRPr lang="en-AU" sz="1600" dirty="0">
              <a:solidFill>
                <a:schemeClr val="tx1"/>
              </a:solidFill>
            </a:endParaRPr>
          </a:p>
          <a:p>
            <a:endParaRPr lang="en-AU" sz="500" dirty="0">
              <a:solidFill>
                <a:schemeClr val="tx1"/>
              </a:solidFill>
            </a:endParaRPr>
          </a:p>
          <a:p>
            <a:r>
              <a:rPr lang="en-AU" sz="1600" dirty="0" smtClean="0">
                <a:solidFill>
                  <a:schemeClr val="tx1"/>
                </a:solidFill>
              </a:rPr>
              <a:t>For more information or to help contact;</a:t>
            </a:r>
            <a:endParaRPr lang="en-AU" sz="1600" dirty="0">
              <a:solidFill>
                <a:schemeClr val="tx1"/>
              </a:solidFill>
            </a:endParaRPr>
          </a:p>
          <a:p>
            <a:r>
              <a:rPr lang="en-AU" sz="1500" u="sng" dirty="0">
                <a:solidFill>
                  <a:schemeClr val="tx1"/>
                </a:solidFill>
              </a:rPr>
              <a:t>http://</a:t>
            </a:r>
            <a:r>
              <a:rPr lang="en-AU" sz="1500" u="sng" dirty="0" smtClean="0">
                <a:solidFill>
                  <a:schemeClr val="tx1"/>
                </a:solidFill>
              </a:rPr>
              <a:t>www.dagbags.org.au</a:t>
            </a:r>
          </a:p>
          <a:p>
            <a:endParaRPr lang="en-AU" sz="500" dirty="0" smtClean="0">
              <a:solidFill>
                <a:schemeClr val="tx1"/>
              </a:solidFill>
            </a:endParaRPr>
          </a:p>
          <a:p>
            <a:r>
              <a:rPr lang="en-AU" sz="1500" u="sng" dirty="0" smtClean="0">
                <a:solidFill>
                  <a:schemeClr val="tx1"/>
                </a:solidFill>
              </a:rPr>
              <a:t>https</a:t>
            </a:r>
            <a:r>
              <a:rPr lang="en-AU" sz="1500" u="sng" dirty="0">
                <a:solidFill>
                  <a:schemeClr val="tx1"/>
                </a:solidFill>
              </a:rPr>
              <a:t>://</a:t>
            </a:r>
            <a:r>
              <a:rPr lang="en-AU" sz="1500" u="sng" dirty="0" smtClean="0">
                <a:solidFill>
                  <a:schemeClr val="tx1"/>
                </a:solidFill>
              </a:rPr>
              <a:t>www.facebook.com/pages/Dyslexia-Support-South-Australia/224633004229179</a:t>
            </a:r>
          </a:p>
          <a:p>
            <a:endParaRPr lang="en-AU" sz="500" dirty="0" smtClean="0">
              <a:solidFill>
                <a:schemeClr val="tx1"/>
              </a:solidFill>
            </a:endParaRPr>
          </a:p>
          <a:p>
            <a:r>
              <a:rPr lang="en-AU" sz="1600" dirty="0" smtClean="0">
                <a:solidFill>
                  <a:schemeClr val="tx1"/>
                </a:solidFill>
              </a:rPr>
              <a:t>Neil MacKay at - </a:t>
            </a:r>
            <a:r>
              <a:rPr lang="en-AU" sz="1500" u="sng" dirty="0" smtClean="0">
                <a:solidFill>
                  <a:schemeClr val="tx1"/>
                </a:solidFill>
              </a:rPr>
              <a:t>info@actiondyslexia.co.uk</a:t>
            </a:r>
            <a:endParaRPr lang="en-AU" sz="1500" u="sng" dirty="0">
              <a:solidFill>
                <a:schemeClr val="tx1"/>
              </a:solidFill>
            </a:endParaRPr>
          </a:p>
          <a:p>
            <a:r>
              <a:rPr lang="en-AU" sz="1600" dirty="0" smtClean="0">
                <a:solidFill>
                  <a:schemeClr val="tx1"/>
                </a:solidFill>
              </a:rPr>
              <a:t>or </a:t>
            </a:r>
            <a:r>
              <a:rPr lang="en-AU" sz="1600" dirty="0">
                <a:solidFill>
                  <a:schemeClr val="tx1"/>
                </a:solidFill>
              </a:rPr>
              <a:t>your local SPELD </a:t>
            </a:r>
            <a:r>
              <a:rPr lang="en-AU" sz="1600" dirty="0" smtClean="0">
                <a:solidFill>
                  <a:schemeClr val="tx1"/>
                </a:solidFill>
              </a:rPr>
              <a:t>organisation</a:t>
            </a:r>
          </a:p>
          <a:p>
            <a:endParaRPr lang="en-AU" sz="100" dirty="0">
              <a:solidFill>
                <a:schemeClr val="tx1"/>
              </a:solidFill>
            </a:endParaRPr>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078" t="9293" r="15523" b="12556"/>
          <a:stretch/>
        </p:blipFill>
        <p:spPr bwMode="auto">
          <a:xfrm>
            <a:off x="5241764" y="174555"/>
            <a:ext cx="3650716" cy="1952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93689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www.millsproductions.co.uk/img/dylexia_myth_small.jpg">
            <a:hlinkClick r:id="rId3"/>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 b="17897"/>
          <a:stretch/>
        </p:blipFill>
        <p:spPr bwMode="auto">
          <a:xfrm>
            <a:off x="1524794" y="737071"/>
            <a:ext cx="5838329" cy="23996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742641" y="98471"/>
            <a:ext cx="2701317" cy="584775"/>
          </a:xfrm>
          <a:prstGeom prst="rect">
            <a:avLst/>
          </a:prstGeom>
        </p:spPr>
        <p:txBody>
          <a:bodyPr wrap="none">
            <a:spAutoFit/>
          </a:bodyPr>
          <a:lstStyle/>
          <a:p>
            <a:r>
              <a:rPr lang="en-AU" sz="3200" b="1" dirty="0" smtClean="0">
                <a:solidFill>
                  <a:schemeClr val="bg1"/>
                </a:solidFill>
              </a:rPr>
              <a:t>Dyslexic </a:t>
            </a:r>
            <a:r>
              <a:rPr lang="en-AU" sz="3200" b="1" dirty="0">
                <a:solidFill>
                  <a:schemeClr val="bg1"/>
                </a:solidFill>
              </a:rPr>
              <a:t>myths</a:t>
            </a:r>
            <a:endParaRPr lang="en-AU" sz="3200" dirty="0"/>
          </a:p>
        </p:txBody>
      </p:sp>
      <p:sp>
        <p:nvSpPr>
          <p:cNvPr id="8" name="Rectangle 7"/>
          <p:cNvSpPr/>
          <p:nvPr/>
        </p:nvSpPr>
        <p:spPr>
          <a:xfrm>
            <a:off x="1691680" y="3405703"/>
            <a:ext cx="5525102" cy="461665"/>
          </a:xfrm>
          <a:prstGeom prst="rect">
            <a:avLst/>
          </a:prstGeom>
        </p:spPr>
        <p:txBody>
          <a:bodyPr wrap="none">
            <a:spAutoFit/>
          </a:bodyPr>
          <a:lstStyle/>
          <a:p>
            <a:r>
              <a:rPr lang="en-AU" dirty="0">
                <a:solidFill>
                  <a:schemeClr val="bg1"/>
                </a:solidFill>
              </a:rPr>
              <a:t>They're slow learners </a:t>
            </a:r>
            <a:r>
              <a:rPr lang="en-AU" dirty="0" smtClean="0">
                <a:solidFill>
                  <a:schemeClr val="bg1"/>
                </a:solidFill>
              </a:rPr>
              <a:t> usually with low IQ’s</a:t>
            </a:r>
            <a:endParaRPr lang="en-AU" dirty="0">
              <a:solidFill>
                <a:schemeClr val="bg1"/>
              </a:solidFill>
            </a:endParaRPr>
          </a:p>
        </p:txBody>
      </p:sp>
      <p:sp>
        <p:nvSpPr>
          <p:cNvPr id="9" name="Rectangle 8"/>
          <p:cNvSpPr/>
          <p:nvPr/>
        </p:nvSpPr>
        <p:spPr>
          <a:xfrm>
            <a:off x="2673357" y="3916190"/>
            <a:ext cx="5814392" cy="461665"/>
          </a:xfrm>
          <a:prstGeom prst="rect">
            <a:avLst/>
          </a:prstGeom>
        </p:spPr>
        <p:txBody>
          <a:bodyPr wrap="square">
            <a:spAutoFit/>
          </a:bodyPr>
          <a:lstStyle/>
          <a:p>
            <a:r>
              <a:rPr lang="en-AU" dirty="0">
                <a:solidFill>
                  <a:schemeClr val="bg1"/>
                </a:solidFill>
              </a:rPr>
              <a:t>They’re lazy </a:t>
            </a:r>
            <a:r>
              <a:rPr lang="en-AU" dirty="0" smtClean="0">
                <a:solidFill>
                  <a:schemeClr val="bg1"/>
                </a:solidFill>
              </a:rPr>
              <a:t>– ‘if </a:t>
            </a:r>
            <a:r>
              <a:rPr lang="en-AU" dirty="0">
                <a:solidFill>
                  <a:schemeClr val="bg1"/>
                </a:solidFill>
              </a:rPr>
              <a:t>only he’d apply </a:t>
            </a:r>
            <a:r>
              <a:rPr lang="en-AU" dirty="0" smtClean="0">
                <a:solidFill>
                  <a:schemeClr val="bg1"/>
                </a:solidFill>
              </a:rPr>
              <a:t>himself’</a:t>
            </a:r>
            <a:endParaRPr lang="en-AU" dirty="0">
              <a:solidFill>
                <a:schemeClr val="bg1"/>
              </a:solidFill>
            </a:endParaRPr>
          </a:p>
        </p:txBody>
      </p:sp>
      <p:sp>
        <p:nvSpPr>
          <p:cNvPr id="10" name="Rectangle 9"/>
          <p:cNvSpPr/>
          <p:nvPr/>
        </p:nvSpPr>
        <p:spPr>
          <a:xfrm>
            <a:off x="3671541" y="4428845"/>
            <a:ext cx="6318448" cy="461665"/>
          </a:xfrm>
          <a:prstGeom prst="rect">
            <a:avLst/>
          </a:prstGeom>
        </p:spPr>
        <p:txBody>
          <a:bodyPr wrap="square">
            <a:spAutoFit/>
          </a:bodyPr>
          <a:lstStyle/>
          <a:p>
            <a:r>
              <a:rPr lang="en-AU" dirty="0">
                <a:solidFill>
                  <a:schemeClr val="bg1"/>
                </a:solidFill>
              </a:rPr>
              <a:t>He can read and write so it isn’t dyslexia</a:t>
            </a:r>
          </a:p>
        </p:txBody>
      </p:sp>
    </p:spTree>
    <p:extLst>
      <p:ext uri="{BB962C8B-B14F-4D97-AF65-F5344CB8AC3E}">
        <p14:creationId xmlns:p14="http://schemas.microsoft.com/office/powerpoint/2010/main" xmlns="" val="31503723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www.millsproductions.co.uk/img/dylexia_myth_small.jpg">
            <a:hlinkClick r:id="rId3"/>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 b="17897"/>
          <a:stretch/>
        </p:blipFill>
        <p:spPr bwMode="auto">
          <a:xfrm>
            <a:off x="1524794" y="737071"/>
            <a:ext cx="5838329" cy="23996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742641" y="98471"/>
            <a:ext cx="2701317" cy="584775"/>
          </a:xfrm>
          <a:prstGeom prst="rect">
            <a:avLst/>
          </a:prstGeom>
        </p:spPr>
        <p:txBody>
          <a:bodyPr wrap="none">
            <a:spAutoFit/>
          </a:bodyPr>
          <a:lstStyle/>
          <a:p>
            <a:r>
              <a:rPr lang="en-AU" sz="3200" b="1" dirty="0" smtClean="0">
                <a:solidFill>
                  <a:schemeClr val="bg1"/>
                </a:solidFill>
              </a:rPr>
              <a:t>Dyslexic </a:t>
            </a:r>
            <a:r>
              <a:rPr lang="en-AU" sz="3200" b="1" dirty="0">
                <a:solidFill>
                  <a:schemeClr val="bg1"/>
                </a:solidFill>
              </a:rPr>
              <a:t>myths</a:t>
            </a:r>
            <a:endParaRPr lang="en-AU" sz="3200" dirty="0"/>
          </a:p>
        </p:txBody>
      </p:sp>
      <p:sp>
        <p:nvSpPr>
          <p:cNvPr id="11" name="Rectangle 10"/>
          <p:cNvSpPr/>
          <p:nvPr/>
        </p:nvSpPr>
        <p:spPr>
          <a:xfrm>
            <a:off x="3347864" y="4371950"/>
            <a:ext cx="5457263" cy="461665"/>
          </a:xfrm>
          <a:prstGeom prst="rect">
            <a:avLst/>
          </a:prstGeom>
        </p:spPr>
        <p:txBody>
          <a:bodyPr wrap="none">
            <a:spAutoFit/>
          </a:bodyPr>
          <a:lstStyle/>
          <a:p>
            <a:r>
              <a:rPr lang="en-AU" dirty="0">
                <a:solidFill>
                  <a:schemeClr val="bg1"/>
                </a:solidFill>
              </a:rPr>
              <a:t>They all write </a:t>
            </a:r>
            <a:r>
              <a:rPr lang="en-AU" dirty="0" smtClean="0">
                <a:solidFill>
                  <a:schemeClr val="bg1"/>
                </a:solidFill>
              </a:rPr>
              <a:t>backwards or reverse letters</a:t>
            </a:r>
            <a:endParaRPr lang="en-AU" dirty="0">
              <a:solidFill>
                <a:schemeClr val="bg1"/>
              </a:solidFill>
            </a:endParaRPr>
          </a:p>
        </p:txBody>
      </p:sp>
      <p:sp>
        <p:nvSpPr>
          <p:cNvPr id="12" name="Rectangle 11"/>
          <p:cNvSpPr/>
          <p:nvPr/>
        </p:nvSpPr>
        <p:spPr>
          <a:xfrm>
            <a:off x="2223143" y="3879985"/>
            <a:ext cx="5982016" cy="461665"/>
          </a:xfrm>
          <a:prstGeom prst="rect">
            <a:avLst/>
          </a:prstGeom>
        </p:spPr>
        <p:txBody>
          <a:bodyPr wrap="square">
            <a:spAutoFit/>
          </a:bodyPr>
          <a:lstStyle/>
          <a:p>
            <a:r>
              <a:rPr lang="en-AU" dirty="0">
                <a:solidFill>
                  <a:schemeClr val="bg1"/>
                </a:solidFill>
              </a:rPr>
              <a:t>There’s no </a:t>
            </a:r>
            <a:r>
              <a:rPr lang="en-AU" dirty="0" smtClean="0">
                <a:solidFill>
                  <a:schemeClr val="bg1"/>
                </a:solidFill>
              </a:rPr>
              <a:t>cure. So why recognise or </a:t>
            </a:r>
            <a:r>
              <a:rPr lang="en-AU" dirty="0">
                <a:solidFill>
                  <a:schemeClr val="bg1"/>
                </a:solidFill>
              </a:rPr>
              <a:t>fund it?</a:t>
            </a:r>
          </a:p>
        </p:txBody>
      </p:sp>
      <p:sp>
        <p:nvSpPr>
          <p:cNvPr id="13" name="Rectangle 12"/>
          <p:cNvSpPr/>
          <p:nvPr/>
        </p:nvSpPr>
        <p:spPr>
          <a:xfrm>
            <a:off x="1403648" y="3349904"/>
            <a:ext cx="6821786" cy="461665"/>
          </a:xfrm>
          <a:prstGeom prst="rect">
            <a:avLst/>
          </a:prstGeom>
        </p:spPr>
        <p:txBody>
          <a:bodyPr wrap="square">
            <a:spAutoFit/>
          </a:bodyPr>
          <a:lstStyle/>
          <a:p>
            <a:r>
              <a:rPr lang="en-AU" dirty="0" smtClean="0">
                <a:solidFill>
                  <a:schemeClr val="bg1"/>
                </a:solidFill>
              </a:rPr>
              <a:t>Can’t be </a:t>
            </a:r>
            <a:r>
              <a:rPr lang="en-AU" dirty="0">
                <a:solidFill>
                  <a:schemeClr val="bg1"/>
                </a:solidFill>
              </a:rPr>
              <a:t>- no one else in the family has it</a:t>
            </a:r>
          </a:p>
        </p:txBody>
      </p:sp>
    </p:spTree>
    <p:extLst>
      <p:ext uri="{BB962C8B-B14F-4D97-AF65-F5344CB8AC3E}">
        <p14:creationId xmlns:p14="http://schemas.microsoft.com/office/powerpoint/2010/main" xmlns="" val="20417712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www.millsproductions.co.uk/img/dylexia_myth_small.jpg">
            <a:hlinkClick r:id="rId3"/>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 b="17897"/>
          <a:stretch/>
        </p:blipFill>
        <p:spPr bwMode="auto">
          <a:xfrm>
            <a:off x="1524794" y="737071"/>
            <a:ext cx="5838329" cy="23996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742641" y="98471"/>
            <a:ext cx="2701317" cy="584775"/>
          </a:xfrm>
          <a:prstGeom prst="rect">
            <a:avLst/>
          </a:prstGeom>
        </p:spPr>
        <p:txBody>
          <a:bodyPr wrap="none">
            <a:spAutoFit/>
          </a:bodyPr>
          <a:lstStyle/>
          <a:p>
            <a:r>
              <a:rPr lang="en-AU" sz="3200" b="1" dirty="0" smtClean="0">
                <a:solidFill>
                  <a:schemeClr val="bg1"/>
                </a:solidFill>
              </a:rPr>
              <a:t>Dyslexic </a:t>
            </a:r>
            <a:r>
              <a:rPr lang="en-AU" sz="3200" b="1" dirty="0">
                <a:solidFill>
                  <a:schemeClr val="bg1"/>
                </a:solidFill>
              </a:rPr>
              <a:t>myths</a:t>
            </a:r>
            <a:endParaRPr lang="en-AU" sz="3200" dirty="0"/>
          </a:p>
        </p:txBody>
      </p:sp>
      <p:sp>
        <p:nvSpPr>
          <p:cNvPr id="16" name="Rectangle 15"/>
          <p:cNvSpPr/>
          <p:nvPr/>
        </p:nvSpPr>
        <p:spPr>
          <a:xfrm>
            <a:off x="2987824" y="4476921"/>
            <a:ext cx="8406680" cy="461665"/>
          </a:xfrm>
          <a:prstGeom prst="rect">
            <a:avLst/>
          </a:prstGeom>
        </p:spPr>
        <p:txBody>
          <a:bodyPr wrap="square">
            <a:spAutoFit/>
          </a:bodyPr>
          <a:lstStyle/>
          <a:p>
            <a:r>
              <a:rPr lang="en-AU" dirty="0" smtClean="0">
                <a:solidFill>
                  <a:schemeClr val="bg1"/>
                </a:solidFill>
              </a:rPr>
              <a:t>Just get them to </a:t>
            </a:r>
            <a:r>
              <a:rPr lang="en-AU" dirty="0">
                <a:solidFill>
                  <a:schemeClr val="bg1"/>
                </a:solidFill>
              </a:rPr>
              <a:t>read </a:t>
            </a:r>
            <a:r>
              <a:rPr lang="en-AU" dirty="0" smtClean="0">
                <a:solidFill>
                  <a:schemeClr val="bg1"/>
                </a:solidFill>
              </a:rPr>
              <a:t>a lot more</a:t>
            </a:r>
            <a:endParaRPr lang="en-AU" dirty="0">
              <a:solidFill>
                <a:schemeClr val="bg1"/>
              </a:solidFill>
            </a:endParaRPr>
          </a:p>
        </p:txBody>
      </p:sp>
      <p:sp>
        <p:nvSpPr>
          <p:cNvPr id="17" name="Rectangle 16"/>
          <p:cNvSpPr/>
          <p:nvPr/>
        </p:nvSpPr>
        <p:spPr>
          <a:xfrm>
            <a:off x="2027070" y="3829743"/>
            <a:ext cx="5336053" cy="461665"/>
          </a:xfrm>
          <a:prstGeom prst="rect">
            <a:avLst/>
          </a:prstGeom>
        </p:spPr>
        <p:txBody>
          <a:bodyPr wrap="square">
            <a:spAutoFit/>
          </a:bodyPr>
          <a:lstStyle/>
          <a:p>
            <a:r>
              <a:rPr lang="en-AU" dirty="0">
                <a:solidFill>
                  <a:schemeClr val="bg1"/>
                </a:solidFill>
              </a:rPr>
              <a:t>There is no way to truly diagnose </a:t>
            </a:r>
            <a:r>
              <a:rPr lang="en-AU" dirty="0" smtClean="0">
                <a:solidFill>
                  <a:schemeClr val="bg1"/>
                </a:solidFill>
              </a:rPr>
              <a:t>dyslexia</a:t>
            </a:r>
            <a:endParaRPr lang="en-AU" dirty="0">
              <a:solidFill>
                <a:schemeClr val="bg1"/>
              </a:solidFill>
            </a:endParaRPr>
          </a:p>
        </p:txBody>
      </p:sp>
      <p:sp>
        <p:nvSpPr>
          <p:cNvPr id="18" name="Rectangle 17"/>
          <p:cNvSpPr/>
          <p:nvPr/>
        </p:nvSpPr>
        <p:spPr>
          <a:xfrm>
            <a:off x="1502296" y="3158838"/>
            <a:ext cx="8046640" cy="461665"/>
          </a:xfrm>
          <a:prstGeom prst="rect">
            <a:avLst/>
          </a:prstGeom>
        </p:spPr>
        <p:txBody>
          <a:bodyPr wrap="square">
            <a:spAutoFit/>
          </a:bodyPr>
          <a:lstStyle/>
          <a:p>
            <a:r>
              <a:rPr lang="en-AU" dirty="0">
                <a:solidFill>
                  <a:schemeClr val="bg1"/>
                </a:solidFill>
                <a:latin typeface="+mj-lt"/>
              </a:rPr>
              <a:t>If you’re doing well at school you can’t be dyslexic</a:t>
            </a:r>
          </a:p>
        </p:txBody>
      </p:sp>
    </p:spTree>
    <p:extLst>
      <p:ext uri="{BB962C8B-B14F-4D97-AF65-F5344CB8AC3E}">
        <p14:creationId xmlns:p14="http://schemas.microsoft.com/office/powerpoint/2010/main" xmlns="" val="20417712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www.millsproductions.co.uk/img/dylexia_myth_small.jpg">
            <a:hlinkClick r:id="rId3"/>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 b="17897"/>
          <a:stretch/>
        </p:blipFill>
        <p:spPr bwMode="auto">
          <a:xfrm>
            <a:off x="1524794" y="737071"/>
            <a:ext cx="5838329" cy="23996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742641" y="98471"/>
            <a:ext cx="2701317" cy="584775"/>
          </a:xfrm>
          <a:prstGeom prst="rect">
            <a:avLst/>
          </a:prstGeom>
        </p:spPr>
        <p:txBody>
          <a:bodyPr wrap="none">
            <a:spAutoFit/>
          </a:bodyPr>
          <a:lstStyle/>
          <a:p>
            <a:r>
              <a:rPr lang="en-AU" sz="3200" b="1" dirty="0" smtClean="0">
                <a:solidFill>
                  <a:schemeClr val="bg1"/>
                </a:solidFill>
              </a:rPr>
              <a:t>Dyslexic </a:t>
            </a:r>
            <a:r>
              <a:rPr lang="en-AU" sz="3200" b="1" dirty="0">
                <a:solidFill>
                  <a:schemeClr val="bg1"/>
                </a:solidFill>
              </a:rPr>
              <a:t>myths</a:t>
            </a:r>
            <a:endParaRPr lang="en-AU" sz="3200" dirty="0"/>
          </a:p>
        </p:txBody>
      </p:sp>
      <p:sp>
        <p:nvSpPr>
          <p:cNvPr id="15" name="Rectangle 14"/>
          <p:cNvSpPr/>
          <p:nvPr/>
        </p:nvSpPr>
        <p:spPr>
          <a:xfrm>
            <a:off x="1536204" y="3136762"/>
            <a:ext cx="6389209" cy="461665"/>
          </a:xfrm>
          <a:prstGeom prst="rect">
            <a:avLst/>
          </a:prstGeom>
        </p:spPr>
        <p:txBody>
          <a:bodyPr wrap="square">
            <a:spAutoFit/>
          </a:bodyPr>
          <a:lstStyle/>
          <a:p>
            <a:r>
              <a:rPr lang="en-AU" dirty="0">
                <a:solidFill>
                  <a:schemeClr val="bg1"/>
                </a:solidFill>
              </a:rPr>
              <a:t>Repeating a school grade </a:t>
            </a:r>
            <a:r>
              <a:rPr lang="en-AU" dirty="0" smtClean="0">
                <a:solidFill>
                  <a:schemeClr val="bg1"/>
                </a:solidFill>
              </a:rPr>
              <a:t>is always  </a:t>
            </a:r>
            <a:r>
              <a:rPr lang="en-AU" dirty="0">
                <a:solidFill>
                  <a:schemeClr val="bg1"/>
                </a:solidFill>
              </a:rPr>
              <a:t>a great help</a:t>
            </a:r>
          </a:p>
        </p:txBody>
      </p:sp>
      <p:sp>
        <p:nvSpPr>
          <p:cNvPr id="3" name="Rectangle 2"/>
          <p:cNvSpPr/>
          <p:nvPr/>
        </p:nvSpPr>
        <p:spPr>
          <a:xfrm>
            <a:off x="3071595" y="4419615"/>
            <a:ext cx="3088731" cy="461665"/>
          </a:xfrm>
          <a:prstGeom prst="rect">
            <a:avLst/>
          </a:prstGeom>
        </p:spPr>
        <p:txBody>
          <a:bodyPr wrap="none">
            <a:spAutoFit/>
          </a:bodyPr>
          <a:lstStyle/>
          <a:p>
            <a:r>
              <a:rPr lang="en-AU" dirty="0">
                <a:solidFill>
                  <a:schemeClr val="bg1"/>
                </a:solidFill>
              </a:rPr>
              <a:t>Dyslexia does not exist</a:t>
            </a:r>
          </a:p>
        </p:txBody>
      </p:sp>
      <p:sp>
        <p:nvSpPr>
          <p:cNvPr id="4" name="Rectangle 3"/>
          <p:cNvSpPr/>
          <p:nvPr/>
        </p:nvSpPr>
        <p:spPr>
          <a:xfrm>
            <a:off x="2123728" y="3750610"/>
            <a:ext cx="3378554" cy="461665"/>
          </a:xfrm>
          <a:prstGeom prst="rect">
            <a:avLst/>
          </a:prstGeom>
        </p:spPr>
        <p:txBody>
          <a:bodyPr wrap="none">
            <a:spAutoFit/>
          </a:bodyPr>
          <a:lstStyle/>
          <a:p>
            <a:r>
              <a:rPr lang="en-AU" dirty="0">
                <a:solidFill>
                  <a:schemeClr val="bg1"/>
                </a:solidFill>
                <a:latin typeface="+mj-lt"/>
              </a:rPr>
              <a:t>He’ll outgrow his </a:t>
            </a:r>
            <a:r>
              <a:rPr lang="en-AU" dirty="0" smtClean="0">
                <a:solidFill>
                  <a:schemeClr val="bg1"/>
                </a:solidFill>
                <a:latin typeface="+mj-lt"/>
              </a:rPr>
              <a:t>Dyslexia</a:t>
            </a:r>
            <a:endParaRPr lang="en-AU" dirty="0">
              <a:solidFill>
                <a:schemeClr val="bg1"/>
              </a:solidFill>
              <a:latin typeface="+mj-lt"/>
            </a:endParaRPr>
          </a:p>
        </p:txBody>
      </p:sp>
    </p:spTree>
    <p:extLst>
      <p:ext uri="{BB962C8B-B14F-4D97-AF65-F5344CB8AC3E}">
        <p14:creationId xmlns:p14="http://schemas.microsoft.com/office/powerpoint/2010/main" xmlns="" val="20417712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524794" y="3651870"/>
            <a:ext cx="7573416" cy="877163"/>
          </a:xfrm>
          <a:prstGeom prst="rect">
            <a:avLst/>
          </a:prstGeom>
        </p:spPr>
        <p:txBody>
          <a:bodyPr wrap="square">
            <a:spAutoFit/>
          </a:bodyPr>
          <a:lstStyle/>
          <a:p>
            <a:r>
              <a:rPr lang="en-AU" sz="1700" dirty="0">
                <a:solidFill>
                  <a:schemeClr val="bg1"/>
                </a:solidFill>
                <a:latin typeface="+mj-lt"/>
              </a:rPr>
              <a:t>For those </a:t>
            </a:r>
            <a:r>
              <a:rPr lang="en-AU" sz="1700" dirty="0" smtClean="0">
                <a:solidFill>
                  <a:schemeClr val="bg1"/>
                </a:solidFill>
                <a:latin typeface="+mj-lt"/>
              </a:rPr>
              <a:t>who wish </a:t>
            </a:r>
            <a:r>
              <a:rPr lang="en-AU" sz="1700" dirty="0">
                <a:solidFill>
                  <a:schemeClr val="bg1"/>
                </a:solidFill>
                <a:latin typeface="+mj-lt"/>
              </a:rPr>
              <a:t>to read the </a:t>
            </a:r>
            <a:r>
              <a:rPr lang="en-AU" sz="1700" dirty="0" smtClean="0">
                <a:solidFill>
                  <a:schemeClr val="bg1"/>
                </a:solidFill>
                <a:latin typeface="+mj-lt"/>
              </a:rPr>
              <a:t> startling clinical evidence about the links between </a:t>
            </a:r>
            <a:r>
              <a:rPr lang="en-AU" sz="1700" i="1" dirty="0" smtClean="0">
                <a:solidFill>
                  <a:schemeClr val="bg1"/>
                </a:solidFill>
                <a:latin typeface="+mj-lt"/>
              </a:rPr>
              <a:t>Dyslexia, Behaviour and Depression</a:t>
            </a:r>
            <a:r>
              <a:rPr lang="en-AU" sz="1700" i="1" dirty="0">
                <a:solidFill>
                  <a:schemeClr val="bg1"/>
                </a:solidFill>
                <a:latin typeface="+mj-lt"/>
              </a:rPr>
              <a:t>,</a:t>
            </a:r>
            <a:r>
              <a:rPr lang="en-AU" sz="1700" i="1" dirty="0" smtClean="0">
                <a:solidFill>
                  <a:schemeClr val="bg1"/>
                </a:solidFill>
                <a:latin typeface="+mj-lt"/>
              </a:rPr>
              <a:t> </a:t>
            </a:r>
            <a:r>
              <a:rPr lang="en-AU" sz="1700" dirty="0" smtClean="0">
                <a:solidFill>
                  <a:schemeClr val="bg1"/>
                </a:solidFill>
                <a:latin typeface="+mj-lt"/>
              </a:rPr>
              <a:t>I have gathered 13 </a:t>
            </a:r>
            <a:r>
              <a:rPr lang="en-AU" sz="1700" dirty="0">
                <a:solidFill>
                  <a:schemeClr val="bg1"/>
                </a:solidFill>
                <a:latin typeface="+mj-lt"/>
              </a:rPr>
              <a:t>research articles for </a:t>
            </a:r>
            <a:r>
              <a:rPr lang="en-AU" sz="1700" dirty="0" smtClean="0">
                <a:solidFill>
                  <a:schemeClr val="bg1"/>
                </a:solidFill>
                <a:latin typeface="+mj-lt"/>
              </a:rPr>
              <a:t>you</a:t>
            </a:r>
          </a:p>
          <a:p>
            <a:r>
              <a:rPr lang="en-AU" sz="1700" dirty="0" smtClean="0">
                <a:solidFill>
                  <a:schemeClr val="bg1"/>
                </a:solidFill>
                <a:latin typeface="+mj-lt"/>
              </a:rPr>
              <a:t>The </a:t>
            </a:r>
            <a:r>
              <a:rPr lang="en-AU" sz="1700" dirty="0">
                <a:solidFill>
                  <a:schemeClr val="bg1"/>
                </a:solidFill>
                <a:latin typeface="+mj-lt"/>
              </a:rPr>
              <a:t>last </a:t>
            </a:r>
            <a:r>
              <a:rPr lang="en-AU" sz="1700" dirty="0" smtClean="0">
                <a:solidFill>
                  <a:schemeClr val="bg1"/>
                </a:solidFill>
                <a:latin typeface="+mj-lt"/>
              </a:rPr>
              <a:t>slide today </a:t>
            </a:r>
            <a:r>
              <a:rPr lang="en-AU" sz="1700" dirty="0">
                <a:solidFill>
                  <a:schemeClr val="bg1"/>
                </a:solidFill>
                <a:latin typeface="+mj-lt"/>
              </a:rPr>
              <a:t>will show you how to access </a:t>
            </a:r>
            <a:r>
              <a:rPr lang="en-AU" sz="1700" dirty="0" smtClean="0">
                <a:solidFill>
                  <a:schemeClr val="bg1"/>
                </a:solidFill>
                <a:latin typeface="+mj-lt"/>
              </a:rPr>
              <a:t>them</a:t>
            </a:r>
            <a:endParaRPr lang="en-AU" sz="1700" dirty="0">
              <a:solidFill>
                <a:schemeClr val="bg1"/>
              </a:solidFill>
              <a:latin typeface="+mj-lt"/>
            </a:endParaRPr>
          </a:p>
        </p:txBody>
      </p:sp>
      <p:pic>
        <p:nvPicPr>
          <p:cNvPr id="5122" name="Picture 2" descr="http://www.millsproductions.co.uk/img/dylexia_myth_small.jpg">
            <a:hlinkClick r:id="rId3"/>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1" b="17897"/>
          <a:stretch/>
        </p:blipFill>
        <p:spPr bwMode="auto">
          <a:xfrm>
            <a:off x="1524794" y="737071"/>
            <a:ext cx="5838329" cy="23996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1742641" y="98471"/>
            <a:ext cx="2701317" cy="584775"/>
          </a:xfrm>
          <a:prstGeom prst="rect">
            <a:avLst/>
          </a:prstGeom>
        </p:spPr>
        <p:txBody>
          <a:bodyPr wrap="none">
            <a:spAutoFit/>
          </a:bodyPr>
          <a:lstStyle/>
          <a:p>
            <a:r>
              <a:rPr lang="en-AU" sz="3200" b="1" dirty="0" smtClean="0">
                <a:solidFill>
                  <a:schemeClr val="bg1"/>
                </a:solidFill>
              </a:rPr>
              <a:t>Dyslexic </a:t>
            </a:r>
            <a:r>
              <a:rPr lang="en-AU" sz="3200" b="1" dirty="0">
                <a:solidFill>
                  <a:schemeClr val="bg1"/>
                </a:solidFill>
              </a:rPr>
              <a:t>myths</a:t>
            </a:r>
            <a:endParaRPr lang="en-AU" sz="3200" dirty="0"/>
          </a:p>
        </p:txBody>
      </p:sp>
    </p:spTree>
    <p:extLst>
      <p:ext uri="{BB962C8B-B14F-4D97-AF65-F5344CB8AC3E}">
        <p14:creationId xmlns:p14="http://schemas.microsoft.com/office/powerpoint/2010/main" xmlns="" val="20417712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31640" y="1149325"/>
            <a:ext cx="8136904" cy="553998"/>
          </a:xfrm>
          <a:prstGeom prst="rect">
            <a:avLst/>
          </a:prstGeom>
        </p:spPr>
        <p:txBody>
          <a:bodyPr wrap="square">
            <a:spAutoFit/>
          </a:bodyPr>
          <a:lstStyle/>
          <a:p>
            <a:r>
              <a:rPr lang="en-AU" sz="3000" i="1" dirty="0">
                <a:solidFill>
                  <a:schemeClr val="bg1"/>
                </a:solidFill>
                <a:latin typeface="OpenDyslexic" pitchFamily="50" charset="0"/>
              </a:rPr>
              <a:t>“I don’t want to be here anymore…”</a:t>
            </a:r>
          </a:p>
        </p:txBody>
      </p:sp>
    </p:spTree>
    <p:extLst>
      <p:ext uri="{BB962C8B-B14F-4D97-AF65-F5344CB8AC3E}">
        <p14:creationId xmlns:p14="http://schemas.microsoft.com/office/powerpoint/2010/main" xmlns="" val="375772491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rk l m">
  <a:themeElements>
    <a:clrScheme name="mark l 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rk l 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en-AU" sz="2400" b="0" i="0" u="none" strike="noStrike" cap="none" normalizeH="0" baseline="0" smtClean="0">
            <a:ln>
              <a:noFill/>
            </a:ln>
            <a:solidFill>
              <a:srgbClr val="663300"/>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20000"/>
          </a:spcBef>
          <a:spcAft>
            <a:spcPct val="0"/>
          </a:spcAft>
          <a:buClrTx/>
          <a:buSzTx/>
          <a:buFontTx/>
          <a:buNone/>
          <a:tabLst/>
          <a:defRPr kumimoji="0" lang="en-AU" sz="2400" b="0" i="0" u="none" strike="noStrike" cap="none" normalizeH="0" baseline="0" smtClean="0">
            <a:ln>
              <a:noFill/>
            </a:ln>
            <a:solidFill>
              <a:srgbClr val="663300"/>
            </a:solidFill>
            <a:effectLst/>
            <a:latin typeface="Calibri" pitchFamily="34" charset="0"/>
          </a:defRPr>
        </a:defPPr>
      </a:lstStyle>
    </a:lnDef>
  </a:objectDefaults>
  <a:extraClrSchemeLst>
    <a:extraClrScheme>
      <a:clrScheme name="mark l 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rk l 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rk l 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rk l 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rk l 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rk l 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rk l 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rk l 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rk l 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rk l 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rk l 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rk l 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79563</TotalTime>
  <Words>1996</Words>
  <Application>Microsoft Office PowerPoint</Application>
  <PresentationFormat>On-screen Show (16:9)</PresentationFormat>
  <Paragraphs>922</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mark l 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 The 4 subcomponents of phonological dyslexia - core problems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an easier tomorrow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don't do motivation</dc:title>
  <dc:creator>an easier tomorrow</dc:creator>
  <cp:lastModifiedBy>L &amp; MT</cp:lastModifiedBy>
  <cp:revision>2341</cp:revision>
  <cp:lastPrinted>2011-07-24T03:49:02Z</cp:lastPrinted>
  <dcterms:created xsi:type="dcterms:W3CDTF">2007-03-16T02:56:02Z</dcterms:created>
  <dcterms:modified xsi:type="dcterms:W3CDTF">2013-04-21T14:54:19Z</dcterms:modified>
</cp:coreProperties>
</file>